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7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647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République Algérienne Démocratique et Populaire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6647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Ministère de l'Enseignement Supérieur et de la Recherche Scientifique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57200" y="749808"/>
            <a:ext cx="6647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Université Abdelhamid Ibn Badis Mostaganem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640080" y="1051560"/>
            <a:ext cx="1256386" cy="36576"/>
          </a:xfrm>
          <a:prstGeom prst="rect">
            <a:avLst/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96466" y="1051560"/>
            <a:ext cx="1256386" cy="36576"/>
          </a:xfrm>
          <a:prstGeom prst="rect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152851" y="1051560"/>
            <a:ext cx="1256386" cy="36576"/>
          </a:xfrm>
          <a:prstGeom prst="rect">
            <a:avLst/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409237" y="1051560"/>
            <a:ext cx="1256386" cy="36576"/>
          </a:xfrm>
          <a:prstGeom prst="rect">
            <a:avLst/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665622" y="1051560"/>
            <a:ext cx="1256386" cy="36576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2960" y="1325880"/>
            <a:ext cx="5916168" cy="1828800"/>
          </a:xfrm>
          <a:prstGeom prst="roundRect">
            <a:avLst>
              <a:gd name="adj" fmla="val 12500"/>
            </a:avLst>
          </a:prstGeom>
          <a:solidFill>
            <a:srgbClr val="15171C"/>
          </a:solidFill>
          <a:ln w="25400">
            <a:solidFill>
              <a:srgbClr val="F2B2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05840" y="1463040"/>
            <a:ext cx="5550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JOURNÉE SCIENTIFIQUE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005840" y="1783080"/>
            <a:ext cx="5550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Journée Scientifique du Laboratoire ECP3M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005840" y="2743200"/>
            <a:ext cx="5550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E5E7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Innovation, recherche et perspectives du laboratoire ECP3M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781044" y="3794760"/>
            <a:ext cx="914" cy="1783080"/>
          </a:xfrm>
          <a:prstGeom prst="line">
            <a:avLst/>
          </a:prstGeom>
          <a:noFill/>
          <a:ln w="19050">
            <a:solidFill>
              <a:srgbClr val="E0A800"/>
            </a:solidFill>
            <a:prstDash val="dash"/>
          </a:ln>
        </p:spPr>
      </p:sp>
      <p:sp>
        <p:nvSpPr>
          <p:cNvPr id="15" name="Shape 13"/>
          <p:cNvSpPr/>
          <p:nvPr/>
        </p:nvSpPr>
        <p:spPr>
          <a:xfrm flipV="1">
            <a:off x="3781044" y="5026838"/>
            <a:ext cx="1695810" cy="551002"/>
          </a:xfrm>
          <a:prstGeom prst="line">
            <a:avLst/>
          </a:prstGeom>
          <a:noFill/>
          <a:ln w="19050">
            <a:solidFill>
              <a:srgbClr val="22B35E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3781044" y="5577840"/>
            <a:ext cx="1048068" cy="1442542"/>
          </a:xfrm>
          <a:prstGeom prst="line">
            <a:avLst/>
          </a:prstGeom>
          <a:noFill/>
          <a:ln w="19050">
            <a:solidFill>
              <a:srgbClr val="E04861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 flipV="1">
            <a:off x="2732976" y="5577840"/>
            <a:ext cx="1048068" cy="1442542"/>
          </a:xfrm>
          <a:prstGeom prst="line">
            <a:avLst/>
          </a:prstGeom>
          <a:noFill/>
          <a:ln w="19050">
            <a:solidFill>
              <a:srgbClr val="8B5CF6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2085234" y="5026838"/>
            <a:ext cx="1695810" cy="551002"/>
          </a:xfrm>
          <a:prstGeom prst="line">
            <a:avLst/>
          </a:prstGeom>
          <a:noFill/>
          <a:ln w="19050">
            <a:solidFill>
              <a:srgbClr val="E8742C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3140964" y="4937760"/>
            <a:ext cx="1280160" cy="1280160"/>
          </a:xfrm>
          <a:prstGeom prst="ellipse">
            <a:avLst/>
          </a:prstGeom>
          <a:solidFill>
            <a:srgbClr val="1C1F26"/>
          </a:solidFill>
          <a:ln w="25400">
            <a:solidFill>
              <a:srgbClr val="F2B2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140964" y="5422392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ECP3M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323844" y="3337560"/>
            <a:ext cx="914400" cy="914400"/>
          </a:xfrm>
          <a:prstGeom prst="ellipse">
            <a:avLst/>
          </a:prstGeom>
          <a:solidFill>
            <a:srgbClr val="1C1F26"/>
          </a:solidFill>
          <a:ln w="31750">
            <a:solidFill>
              <a:srgbClr val="E0A8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69564" y="366674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0A8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2958084" y="430682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Électronique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019654" y="4569638"/>
            <a:ext cx="914400" cy="914400"/>
          </a:xfrm>
          <a:prstGeom prst="ellipse">
            <a:avLst/>
          </a:prstGeom>
          <a:solidFill>
            <a:srgbClr val="1C1F26"/>
          </a:solidFill>
          <a:ln w="31750">
            <a:solidFill>
              <a:srgbClr val="22B35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65374" y="489882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B3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653894" y="553890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Chimie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71912" y="6563182"/>
            <a:ext cx="914400" cy="914400"/>
          </a:xfrm>
          <a:prstGeom prst="ellipse">
            <a:avLst/>
          </a:prstGeom>
          <a:solidFill>
            <a:srgbClr val="1C1F26"/>
          </a:solidFill>
          <a:ln w="31750">
            <a:solidFill>
              <a:srgbClr val="E0486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17632" y="689236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048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006152" y="7532446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Physique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275776" y="6563182"/>
            <a:ext cx="914400" cy="914400"/>
          </a:xfrm>
          <a:prstGeom prst="ellipse">
            <a:avLst/>
          </a:prstGeom>
          <a:solidFill>
            <a:srgbClr val="1C1F26"/>
          </a:solidFill>
          <a:ln w="31750">
            <a:solidFill>
              <a:srgbClr val="8B5CF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321496" y="689236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910016" y="7532446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Automatique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1628034" y="4569638"/>
            <a:ext cx="914400" cy="914400"/>
          </a:xfrm>
          <a:prstGeom prst="ellipse">
            <a:avLst/>
          </a:prstGeom>
          <a:solidFill>
            <a:srgbClr val="1C1F26"/>
          </a:solidFill>
          <a:ln w="31750">
            <a:solidFill>
              <a:srgbClr val="E8742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673754" y="489882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74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262274" y="553890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Mécanique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824728" y="3246120"/>
            <a:ext cx="1371600" cy="1371600"/>
          </a:xfrm>
          <a:prstGeom prst="ellipse">
            <a:avLst/>
          </a:prstGeom>
          <a:solidFill>
            <a:srgbClr val="F2B233"/>
          </a:solidFill>
          <a:ln w="38100">
            <a:solidFill>
              <a:srgbClr val="15171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24728" y="342900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517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</a:t>
            </a:r>
            <a:endParaRPr lang="en-US" sz="3000" dirty="0"/>
          </a:p>
        </p:txBody>
      </p:sp>
      <p:sp>
        <p:nvSpPr>
          <p:cNvPr id="38" name="Text 36"/>
          <p:cNvSpPr/>
          <p:nvPr/>
        </p:nvSpPr>
        <p:spPr>
          <a:xfrm>
            <a:off x="5824728" y="395020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novembre 2026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1737360" y="8001000"/>
            <a:ext cx="4087368" cy="502920"/>
          </a:xfrm>
          <a:prstGeom prst="rect">
            <a:avLst>
              <a:gd name="adj" fmla="val 21818"/>
            </a:avLst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737360" y="8001000"/>
            <a:ext cx="4087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APPEL À COMMUNICATIONS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457200" y="8595360"/>
            <a:ext cx="6647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JS-ECP3M 26</a:t>
            </a:r>
            <a:endParaRPr lang="en-US" sz="3000" dirty="0"/>
          </a:p>
        </p:txBody>
      </p:sp>
      <p:sp>
        <p:nvSpPr>
          <p:cNvPr id="42" name="Text 40"/>
          <p:cNvSpPr/>
          <p:nvPr/>
        </p:nvSpPr>
        <p:spPr>
          <a:xfrm>
            <a:off x="640080" y="9144000"/>
            <a:ext cx="6281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Laboratoire d'Élaboration et de Caractérisation Physico-Mécanique et Métallurgique des Matériaux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365760" y="9509760"/>
            <a:ext cx="1639062" cy="0"/>
          </a:xfrm>
          <a:prstGeom prst="line">
            <a:avLst/>
          </a:prstGeom>
          <a:noFill/>
          <a:ln w="25400">
            <a:solidFill>
              <a:srgbClr val="F2B233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65760" y="9573768"/>
            <a:ext cx="163906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Président d'honneur</a:t>
            </a:r>
            <a:endParaRPr lang="en-US" sz="800" dirty="0"/>
          </a:p>
          <a:p>
            <a:pPr algn="ctr" indent="0" marL="0">
              <a:buNone/>
            </a:pPr>
            <a:r>
              <a:rPr lang="en-US" sz="7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confirmer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2096262" y="9509760"/>
            <a:ext cx="1639062" cy="0"/>
          </a:xfrm>
          <a:prstGeom prst="line">
            <a:avLst/>
          </a:prstGeom>
          <a:noFill/>
          <a:ln w="25400">
            <a:solidFill>
              <a:srgbClr val="F2B23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096262" y="9573768"/>
            <a:ext cx="163906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Président de la Journée Scientifique</a:t>
            </a:r>
            <a:endParaRPr lang="en-US" sz="800" dirty="0"/>
          </a:p>
          <a:p>
            <a:pPr algn="ctr" indent="0" marL="0">
              <a:buNone/>
            </a:pPr>
            <a:r>
              <a:rPr lang="en-US" sz="7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Abdelkader BOUKORTT</a:t>
            </a:r>
            <a:endParaRPr lang="en-US" sz="8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Directeur du laboratoire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3826764" y="9509760"/>
            <a:ext cx="1639062" cy="0"/>
          </a:xfrm>
          <a:prstGeom prst="line">
            <a:avLst/>
          </a:prstGeom>
          <a:noFill/>
          <a:ln w="25400">
            <a:solidFill>
              <a:srgbClr val="F2B233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826764" y="9573768"/>
            <a:ext cx="163906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Président du comité scientifique</a:t>
            </a:r>
            <a:endParaRPr lang="en-US" sz="800" dirty="0"/>
          </a:p>
          <a:p>
            <a:pPr algn="ctr" indent="0" marL="0">
              <a:buNone/>
            </a:pPr>
            <a:r>
              <a:rPr lang="en-US" sz="6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Said MESKINE</a:t>
            </a:r>
            <a:endParaRPr lang="en-US" sz="800" dirty="0"/>
          </a:p>
          <a:p>
            <a:pPr algn="ctr" indent="0" marL="0">
              <a:buNone/>
            </a:pPr>
            <a:r>
              <a:rPr lang="en-US" sz="6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Hocine GUECHICHI</a:t>
            </a:r>
            <a:endParaRPr lang="en-US" sz="800" dirty="0"/>
          </a:p>
          <a:p>
            <a:pPr algn="ctr" indent="0" marL="0">
              <a:buNone/>
            </a:pPr>
            <a:r>
              <a:rPr lang="en-US" sz="6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Charef ABBES</a:t>
            </a:r>
            <a:endParaRPr lang="en-US" sz="800" dirty="0"/>
          </a:p>
          <a:p>
            <a:pPr algn="ctr" indent="0" marL="0">
              <a:buNone/>
            </a:pPr>
            <a:r>
              <a:rPr lang="en-US" sz="6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Abdelkader BOUKORTT</a:t>
            </a:r>
            <a:endParaRPr lang="en-US" sz="800" dirty="0"/>
          </a:p>
          <a:p>
            <a:pPr algn="ctr" indent="0" marL="0">
              <a:buNone/>
            </a:pPr>
            <a:r>
              <a:rPr lang="en-US" sz="6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Hamza ABBASSA</a:t>
            </a:r>
            <a:endParaRPr lang="en-US" sz="8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Chefs d'équipe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5557266" y="9509760"/>
            <a:ext cx="1639062" cy="0"/>
          </a:xfrm>
          <a:prstGeom prst="line">
            <a:avLst/>
          </a:prstGeom>
          <a:noFill/>
          <a:ln w="25400">
            <a:solidFill>
              <a:srgbClr val="F2B233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557266" y="9573768"/>
            <a:ext cx="163906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Président du comité d'organisation</a:t>
            </a:r>
            <a:endParaRPr lang="en-US" sz="800" dirty="0"/>
          </a:p>
          <a:p>
            <a:pPr algn="ctr" indent="0" marL="0">
              <a:buNone/>
            </a:pPr>
            <a:r>
              <a:rPr lang="en-US" sz="7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confirmer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868680"/>
          </a:xfrm>
          <a:prstGeom prst="rect">
            <a:avLst/>
          </a:prstGeom>
          <a:solidFill>
            <a:srgbClr val="15171C"/>
          </a:solidFill>
          <a:ln w="12700">
            <a:solidFill>
              <a:srgbClr val="1517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4592"/>
            <a:ext cx="6647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Journée Scientifique · Jeudi 26 novembre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84048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Journée Scientifique du Laboratoire ECP3M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0" y="868680"/>
            <a:ext cx="1512418" cy="54864"/>
          </a:xfrm>
          <a:prstGeom prst="rect">
            <a:avLst/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12418" y="868680"/>
            <a:ext cx="1512418" cy="54864"/>
          </a:xfrm>
          <a:prstGeom prst="rect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24835" y="868680"/>
            <a:ext cx="1512418" cy="54864"/>
          </a:xfrm>
          <a:prstGeom prst="rect">
            <a:avLst/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37253" y="868680"/>
            <a:ext cx="1512418" cy="54864"/>
          </a:xfrm>
          <a:prstGeom prst="rect">
            <a:avLst/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49670" y="868680"/>
            <a:ext cx="1512418" cy="54864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097280"/>
            <a:ext cx="6647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Préambule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1408176"/>
            <a:ext cx="6647688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508760"/>
            <a:ext cx="664768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600200"/>
            <a:ext cx="628192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le cadre de ses activités scientifiques, le laboratoire ECP3M organise sa Journée Scientifique sur le thème « Innovation, recherche et perspectives du laboratoire ECP3M ». Cette manifestation réunit chercheurs, enseignants-chercheurs, doctorants, étudiants et partenaires pour partager les résultats récents et ouvrir de nouvelles perspectives de collaboration.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met en valeur l'expertise du laboratoire en simulation, élaboration et caractérisation des matériaux, à l'interface de l'électronique, de la physique, de la chimie appliquée, de l'automatique et de la mécanique.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invitons chaleureusement les doctorants et les chercheurs à soumettre leur résumé pour contribuer au succès de cet événement.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3383280"/>
            <a:ext cx="6647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Axes scientifiques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694176"/>
            <a:ext cx="6647688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3794760"/>
            <a:ext cx="6647688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3794760"/>
            <a:ext cx="91440" cy="822960"/>
          </a:xfrm>
          <a:prstGeom prst="rect">
            <a:avLst>
              <a:gd name="adj" fmla="val 120000"/>
            </a:avLst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3977640"/>
            <a:ext cx="457200" cy="457200"/>
          </a:xfrm>
          <a:prstGeom prst="ellipse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4069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71600" y="386791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Électronique et électrotechnique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1371600" y="4123944"/>
            <a:ext cx="5550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Capteurs à effet Hall, composants optoélectroniques, cellules solaires, convertisseurs et micro-transformateurs de puissance.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371600" y="4416552"/>
            <a:ext cx="5550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Équipe 4  ·  Chercheurs associés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457200" y="4709160"/>
            <a:ext cx="6647688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" y="4709160"/>
            <a:ext cx="91440" cy="822960"/>
          </a:xfrm>
          <a:prstGeom prst="rect">
            <a:avLst>
              <a:gd name="adj" fmla="val 120000"/>
            </a:avLst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1520" y="4892040"/>
            <a:ext cx="457200" cy="457200"/>
          </a:xfrm>
          <a:prstGeom prst="ellipse">
            <a:avLst/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" y="49834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371600" y="478231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Sciences appliquées et chimie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1371600" y="5038344"/>
            <a:ext cx="5550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Élaboration de couches minces (sol-gel, SILAR, dip-coating), nanocomposites, ZnO, CZTS, synthèse hydrothermale, caractérisation des matériaux.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371600" y="5330952"/>
            <a:ext cx="5550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22B3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Équipe 3  ·  Équipe 1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457200" y="5623560"/>
            <a:ext cx="6647688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7200" y="5623560"/>
            <a:ext cx="91440" cy="822960"/>
          </a:xfrm>
          <a:prstGeom prst="rect">
            <a:avLst>
              <a:gd name="adj" fmla="val 120000"/>
            </a:avLst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31520" y="5806440"/>
            <a:ext cx="457200" cy="457200"/>
          </a:xfrm>
          <a:prstGeom prst="ellipse">
            <a:avLst/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31520" y="5897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371600" y="569671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Physique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1371600" y="5952744"/>
            <a:ext cx="5550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 de premier principe (DFT), magnétisme, alliages de Heusler, spintronique et matériaux 2D.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371600" y="6245352"/>
            <a:ext cx="5550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E048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Équipe 4  ·  Équipe 5  ·  Équipe 1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457200" y="6537960"/>
            <a:ext cx="6647688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57200" y="6537960"/>
            <a:ext cx="91440" cy="822960"/>
          </a:xfrm>
          <a:prstGeom prst="rect">
            <a:avLst>
              <a:gd name="adj" fmla="val 120000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31520" y="6720840"/>
            <a:ext cx="457200" cy="45720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31520" y="68122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1371600" y="661111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Automatique et programmation industrielle</a:t>
            </a:r>
            <a:endParaRPr lang="en-US" sz="1150" dirty="0"/>
          </a:p>
        </p:txBody>
      </p:sp>
      <p:sp>
        <p:nvSpPr>
          <p:cNvPr id="42" name="Text 40"/>
          <p:cNvSpPr/>
          <p:nvPr/>
        </p:nvSpPr>
        <p:spPr>
          <a:xfrm>
            <a:off x="1371600" y="6867144"/>
            <a:ext cx="5550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Commande par retour d'état, gestion d'énergie de micro-réseaux, supervision et surveillance en temps réel, programmation industrielle.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1371600" y="7159752"/>
            <a:ext cx="5550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Chercheurs associés</a:t>
            </a:r>
            <a:endParaRPr lang="en-US" sz="750" dirty="0"/>
          </a:p>
        </p:txBody>
      </p:sp>
      <p:sp>
        <p:nvSpPr>
          <p:cNvPr id="44" name="Shape 42"/>
          <p:cNvSpPr/>
          <p:nvPr/>
        </p:nvSpPr>
        <p:spPr>
          <a:xfrm>
            <a:off x="457200" y="7452360"/>
            <a:ext cx="6647688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57200" y="7452360"/>
            <a:ext cx="91440" cy="822960"/>
          </a:xfrm>
          <a:prstGeom prst="rect">
            <a:avLst>
              <a:gd name="adj" fmla="val 120000"/>
            </a:avLst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31520" y="7635240"/>
            <a:ext cx="457200" cy="457200"/>
          </a:xfrm>
          <a:prstGeom prst="ellipse">
            <a:avLst/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31520" y="77266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1371600" y="752551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Mécanique</a:t>
            </a:r>
            <a:endParaRPr lang="en-US" sz="1150" dirty="0"/>
          </a:p>
        </p:txBody>
      </p:sp>
      <p:sp>
        <p:nvSpPr>
          <p:cNvPr id="49" name="Text 47"/>
          <p:cNvSpPr/>
          <p:nvPr/>
        </p:nvSpPr>
        <p:spPr>
          <a:xfrm>
            <a:off x="1371600" y="7781544"/>
            <a:ext cx="5550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Fatigue multiaxiale, mécanique du contact, grenaillage et contraintes résiduelles, tenue des pièces traitées en surface.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1371600" y="8074152"/>
            <a:ext cx="5550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E87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Équipe 2  ·  Équipe 1</a:t>
            </a:r>
            <a:endParaRPr lang="en-US" sz="750" dirty="0"/>
          </a:p>
        </p:txBody>
      </p:sp>
      <p:sp>
        <p:nvSpPr>
          <p:cNvPr id="51" name="Text 49"/>
          <p:cNvSpPr/>
          <p:nvPr/>
        </p:nvSpPr>
        <p:spPr>
          <a:xfrm>
            <a:off x="457200" y="8503920"/>
            <a:ext cx="6647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Objectifs</a:t>
            </a:r>
            <a:endParaRPr lang="en-US" sz="1400" dirty="0"/>
          </a:p>
        </p:txBody>
      </p:sp>
      <p:sp>
        <p:nvSpPr>
          <p:cNvPr id="52" name="Shape 50"/>
          <p:cNvSpPr/>
          <p:nvPr/>
        </p:nvSpPr>
        <p:spPr>
          <a:xfrm>
            <a:off x="457200" y="8814816"/>
            <a:ext cx="6647688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57200" y="8915400"/>
            <a:ext cx="664768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40080" y="9006840"/>
            <a:ext cx="628192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Présenter les principaux résultats scientifiques obtenus par les membres et les doctorants.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Favoriser les échanges entre les membres et les invités, avec des perspectives de recherche et de collaborations.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Offrir de la visibilité aux doctorants en leur proposant un espace de présentation et de discussion.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Mettre en lumière les thématiques de recherche et les compétences du laboratoire ECP3M dans le domaine de la simulation et de la caractérisation des matériaux.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868680"/>
          </a:xfrm>
          <a:prstGeom prst="rect">
            <a:avLst/>
          </a:prstGeom>
          <a:solidFill>
            <a:srgbClr val="15171C"/>
          </a:solidFill>
          <a:ln w="12700">
            <a:solidFill>
              <a:srgbClr val="1517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4592"/>
            <a:ext cx="6647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Journée Scientifique · Jeudi 26 novembre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84048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Journée Scientifique du Laboratoire ECP3M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0" y="868680"/>
            <a:ext cx="1512418" cy="54864"/>
          </a:xfrm>
          <a:prstGeom prst="rect">
            <a:avLst/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12418" y="868680"/>
            <a:ext cx="1512418" cy="54864"/>
          </a:xfrm>
          <a:prstGeom prst="rect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24835" y="868680"/>
            <a:ext cx="1512418" cy="54864"/>
          </a:xfrm>
          <a:prstGeom prst="rect">
            <a:avLst/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37253" y="868680"/>
            <a:ext cx="1512418" cy="54864"/>
          </a:xfrm>
          <a:prstGeom prst="rect">
            <a:avLst/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49670" y="868680"/>
            <a:ext cx="1512418" cy="54864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097280"/>
            <a:ext cx="31866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Dates importantes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1408176"/>
            <a:ext cx="3186684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682496"/>
            <a:ext cx="182880" cy="182880"/>
          </a:xfrm>
          <a:prstGeom prst="ellipse">
            <a:avLst/>
          </a:prstGeom>
          <a:solidFill>
            <a:srgbClr val="F6F4EF"/>
          </a:solidFill>
          <a:ln w="31750">
            <a:solidFill>
              <a:srgbClr val="0A6B5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1883664"/>
            <a:ext cx="0" cy="566928"/>
          </a:xfrm>
          <a:prstGeom prst="line">
            <a:avLst/>
          </a:prstGeom>
          <a:noFill/>
          <a:ln w="25400">
            <a:solidFill>
              <a:srgbClr val="DDD8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1645920"/>
            <a:ext cx="28209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7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octobre 2026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1920240"/>
            <a:ext cx="28209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Ouverture de l'appel à communications · À confirmer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459736"/>
            <a:ext cx="182880" cy="182880"/>
          </a:xfrm>
          <a:prstGeom prst="ellipse">
            <a:avLst/>
          </a:prstGeom>
          <a:solidFill>
            <a:srgbClr val="F6F4EF"/>
          </a:solidFill>
          <a:ln w="31750">
            <a:solidFill>
              <a:srgbClr val="0A6B5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" y="2660904"/>
            <a:ext cx="0" cy="566928"/>
          </a:xfrm>
          <a:prstGeom prst="line">
            <a:avLst/>
          </a:prstGeom>
          <a:noFill/>
          <a:ln w="25400">
            <a:solidFill>
              <a:srgbClr val="DDD8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7240" y="2423160"/>
            <a:ext cx="28209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7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 novembre 2026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2697480"/>
            <a:ext cx="28209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limite de soumission des résumés · À confirmer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57200" y="3236976"/>
            <a:ext cx="182880" cy="182880"/>
          </a:xfrm>
          <a:prstGeom prst="ellipse">
            <a:avLst/>
          </a:prstGeom>
          <a:solidFill>
            <a:srgbClr val="F6F4EF"/>
          </a:solidFill>
          <a:ln w="31750">
            <a:solidFill>
              <a:srgbClr val="0A6B5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48640" y="3438144"/>
            <a:ext cx="0" cy="566928"/>
          </a:xfrm>
          <a:prstGeom prst="line">
            <a:avLst/>
          </a:prstGeom>
          <a:noFill/>
          <a:ln w="25400">
            <a:solidFill>
              <a:srgbClr val="DDD8C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7240" y="3200400"/>
            <a:ext cx="28209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7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 novembre 2026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77240" y="3474720"/>
            <a:ext cx="28209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 d'acceptation · À confirmer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57200" y="4014216"/>
            <a:ext cx="182880" cy="182880"/>
          </a:xfrm>
          <a:prstGeom prst="ellipse">
            <a:avLst/>
          </a:prstGeom>
          <a:solidFill>
            <a:srgbClr val="F2B233"/>
          </a:solidFill>
          <a:ln w="31750">
            <a:solidFill>
              <a:srgbClr val="15171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7240" y="3977640"/>
            <a:ext cx="28209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7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 novembre 2026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77240" y="4251960"/>
            <a:ext cx="28209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Journée Scientifique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3918204" y="1097280"/>
            <a:ext cx="31866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Consignes de soumission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918204" y="1408176"/>
            <a:ext cx="3186684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918204" y="1600200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Titre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gras, concis et informatif.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3918204" y="2167128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Auteurs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 Prénom¹ ; NOM Prénom².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3918204" y="2734056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Affiliation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/ laboratoire / faculté / université.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3918204" y="3300984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Résumé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 mots maximum, en arabe, français ou anglais : objectif, méthodologie et principaux résultats.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918204" y="3867912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Mots-clés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à 6 mots-clés.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3918204" y="4434840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Axe scientifique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Choisir l'axe correspondant (1 à 5).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3918204" y="5001768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orale ou poster (modèle A0 fourni).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57200" y="5715000"/>
            <a:ext cx="6647688" cy="1234440"/>
          </a:xfrm>
          <a:prstGeom prst="roundRect">
            <a:avLst>
              <a:gd name="adj" fmla="val 7407"/>
            </a:avLst>
          </a:prstGeom>
          <a:solidFill>
            <a:srgbClr val="15171C"/>
          </a:solidFill>
          <a:ln w="12700">
            <a:solidFill>
              <a:srgbClr val="15171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0080" y="5806440"/>
            <a:ext cx="62819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Inscription et soumission</a:t>
            </a:r>
            <a:endParaRPr lang="en-US" sz="100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doctorants et chercheurs sont invités à soumettre leur résumé pour une session poster ou une communication orale (nom et prénom, e-mail institutionnel, type de communication, titre du résumé).</a:t>
            </a:r>
            <a:endParaRPr lang="en-US" sz="100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lien du formulaire sera communiqué prochainement.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57200" y="7086600"/>
            <a:ext cx="6647688" cy="777240"/>
          </a:xfrm>
          <a:prstGeom prst="roundRect">
            <a:avLst>
              <a:gd name="adj" fmla="val 11765"/>
            </a:avLst>
          </a:prstGeom>
          <a:solidFill>
            <a:srgbClr val="15171C"/>
          </a:solidFill>
          <a:ln w="12700">
            <a:solidFill>
              <a:srgbClr val="15171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40080" y="7159752"/>
            <a:ext cx="62819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Actes et publications</a:t>
            </a:r>
            <a:endParaRPr lang="en-US" sz="100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résumés acceptés seront rassemblés dans le livre des résumés de la Journée Scientifique (modalités à confirmer).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57200" y="8046720"/>
            <a:ext cx="6647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Programme général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457200" y="8357616"/>
            <a:ext cx="6647688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8458200"/>
          <a:ext cx="6647688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5458968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0A6B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08:30 - 09:00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Accueil des participants et discours d'ouverture. Mot d'accueil du directeur du laboratoire et allocutions des autorités universitaires.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0A6B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09:00 - 10:30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Session 1 : présentation des axes de recherche d'ECP3M. Simulation multi-échelle, DFT (Wien2k, FPLO) et micro-dispositifs (SILVACO).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0A6B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10:45 - 12:30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Session orale : doctorants et invités d'honneur. Présentations courtes suivies de questions-réponses.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0A6B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14:00 - 16:00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Session posters et démonstration de techniques de simulation. Posters dans le hall et ateliers de démonstration des codes de calcul.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" name="Text 40"/>
          <p:cNvSpPr/>
          <p:nvPr/>
        </p:nvSpPr>
        <p:spPr>
          <a:xfrm>
            <a:off x="457200" y="10195560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Auditorium Général, Faculté des Sciences Exactes et de l'Informatique (FSEI), Université Abdelhamid Ibn Badis Mostaganem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ECP3M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Journée Scientifique du Laboratoire ECP3M</dc:title>
  <dc:subject>Innovation, recherche et perspectives du laboratoire ECP3M</dc:subject>
  <dc:creator>Laboratoire ECP3M</dc:creator>
  <cp:lastModifiedBy>Laboratoire ECP3M</cp:lastModifiedBy>
  <cp:revision>1</cp:revision>
  <dcterms:created xsi:type="dcterms:W3CDTF">2026-10-16T23:45:23Z</dcterms:created>
  <dcterms:modified xsi:type="dcterms:W3CDTF">2026-10-16T23:45:23Z</dcterms:modified>
</cp:coreProperties>
</file>