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Lst>
  <p:notesMasterIdLst>
    <p:notesMasterId r:id="rId5"/>
  </p:notesMasterIdLst>
  <p:sldSz cx="7562088" cy="10689336"/>
  <p:notesSz cx="10689336" cy="7562088"/>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notesMaster" Target="notesMasters/notesMaster1.xml"/><Relationship Id="rId6" Type="http://schemas.openxmlformats.org/officeDocument/2006/relationships/presProps" Target="presProps.xml"/><Relationship Id="rId7" Type="http://schemas.openxmlformats.org/officeDocument/2006/relationships/viewProps" Target="viewProps.xml"/><Relationship Id="rId8" Type="http://schemas.openxmlformats.org/officeDocument/2006/relationships/theme" Target="theme/theme1.xml"/><Relationship Id="rId9"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15171C"/>
        </a:solidFill>
      </p:bgPr>
    </p:bg>
    <p:spTree>
      <p:nvGrpSpPr>
        <p:cNvPr id="1" name=""/>
        <p:cNvGrpSpPr/>
        <p:nvPr/>
      </p:nvGrpSpPr>
      <p:grpSpPr>
        <a:xfrm>
          <a:off x="0" y="0"/>
          <a:ext cx="0" cy="0"/>
          <a:chOff x="0" y="0"/>
          <a:chExt cx="0" cy="0"/>
        </a:xfrm>
      </p:grpSpPr>
      <p:sp>
        <p:nvSpPr>
          <p:cNvPr id="2" name="Text 0"/>
          <p:cNvSpPr/>
          <p:nvPr/>
        </p:nvSpPr>
        <p:spPr>
          <a:xfrm>
            <a:off x="457200" y="274320"/>
            <a:ext cx="6647688" cy="228600"/>
          </a:xfrm>
          <a:prstGeom prst="rect">
            <a:avLst/>
          </a:prstGeom>
          <a:noFill/>
          <a:ln/>
        </p:spPr>
        <p:txBody>
          <a:bodyPr wrap="square" lIns="0" tIns="0" rIns="0" bIns="0" rtlCol="0" anchor="t"/>
          <a:lstStyle/>
          <a:p>
            <a:pPr rtl="1" algn="ctr" indent="0" marL="0">
              <a:buNone/>
            </a:pPr>
            <a:r>
              <a:rPr lang="en-US" sz="950" dirty="0">
                <a:solidFill>
                  <a:srgbClr val="D5D8DD"/>
                </a:solidFill>
                <a:latin typeface="Arial" pitchFamily="34" charset="0"/>
                <a:ea typeface="Arial" pitchFamily="34" charset="-122"/>
                <a:cs typeface="Arial" pitchFamily="34" charset="-120"/>
              </a:rPr>
              <a:t>الجمهورية الجزائرية الديمقراطية الشعبية</a:t>
            </a:r>
            <a:endParaRPr lang="en-US" sz="950" dirty="0"/>
          </a:p>
        </p:txBody>
      </p:sp>
      <p:sp>
        <p:nvSpPr>
          <p:cNvPr id="3" name="Text 1"/>
          <p:cNvSpPr/>
          <p:nvPr/>
        </p:nvSpPr>
        <p:spPr>
          <a:xfrm>
            <a:off x="457200" y="512064"/>
            <a:ext cx="6647688" cy="228600"/>
          </a:xfrm>
          <a:prstGeom prst="rect">
            <a:avLst/>
          </a:prstGeom>
          <a:noFill/>
          <a:ln/>
        </p:spPr>
        <p:txBody>
          <a:bodyPr wrap="square" lIns="0" tIns="0" rIns="0" bIns="0" rtlCol="0" anchor="t"/>
          <a:lstStyle/>
          <a:p>
            <a:pPr rtl="1" algn="ctr" indent="0" marL="0">
              <a:buNone/>
            </a:pPr>
            <a:r>
              <a:rPr lang="en-US" sz="950" dirty="0">
                <a:solidFill>
                  <a:srgbClr val="D5D8DD"/>
                </a:solidFill>
                <a:latin typeface="Arial" pitchFamily="34" charset="0"/>
                <a:ea typeface="Arial" pitchFamily="34" charset="-122"/>
                <a:cs typeface="Arial" pitchFamily="34" charset="-120"/>
              </a:rPr>
              <a:t>وزارة التعليم العالي والبحث العلمي</a:t>
            </a:r>
            <a:endParaRPr lang="en-US" sz="950" dirty="0"/>
          </a:p>
        </p:txBody>
      </p:sp>
      <p:sp>
        <p:nvSpPr>
          <p:cNvPr id="4" name="Text 2"/>
          <p:cNvSpPr/>
          <p:nvPr/>
        </p:nvSpPr>
        <p:spPr>
          <a:xfrm>
            <a:off x="457200" y="749808"/>
            <a:ext cx="6647688" cy="228600"/>
          </a:xfrm>
          <a:prstGeom prst="rect">
            <a:avLst/>
          </a:prstGeom>
          <a:noFill/>
          <a:ln/>
        </p:spPr>
        <p:txBody>
          <a:bodyPr wrap="square" lIns="0" tIns="0" rIns="0" bIns="0" rtlCol="0" anchor="t"/>
          <a:lstStyle/>
          <a:p>
            <a:pPr rtl="1" algn="ctr" indent="0" marL="0">
              <a:buNone/>
            </a:pPr>
            <a:r>
              <a:rPr lang="en-US" sz="1050" b="1" dirty="0">
                <a:solidFill>
                  <a:srgbClr val="FFFFFF"/>
                </a:solidFill>
                <a:latin typeface="Arial" pitchFamily="34" charset="0"/>
                <a:ea typeface="Arial" pitchFamily="34" charset="-122"/>
                <a:cs typeface="Arial" pitchFamily="34" charset="-120"/>
              </a:rPr>
              <a:t>جامعة عبد الحميد بن باديس مستغانم</a:t>
            </a:r>
            <a:endParaRPr lang="en-US" sz="1050" dirty="0"/>
          </a:p>
        </p:txBody>
      </p:sp>
      <p:sp>
        <p:nvSpPr>
          <p:cNvPr id="5" name="Shape 3"/>
          <p:cNvSpPr/>
          <p:nvPr/>
        </p:nvSpPr>
        <p:spPr>
          <a:xfrm>
            <a:off x="640080" y="1051560"/>
            <a:ext cx="1256386" cy="36576"/>
          </a:xfrm>
          <a:prstGeom prst="rect">
            <a:avLst/>
          </a:prstGeom>
          <a:solidFill>
            <a:srgbClr val="E8742C"/>
          </a:solidFill>
          <a:ln w="12700">
            <a:solidFill>
              <a:srgbClr val="E8742C"/>
            </a:solidFill>
            <a:prstDash val="solid"/>
          </a:ln>
        </p:spPr>
      </p:sp>
      <p:sp>
        <p:nvSpPr>
          <p:cNvPr id="6" name="Shape 4"/>
          <p:cNvSpPr/>
          <p:nvPr/>
        </p:nvSpPr>
        <p:spPr>
          <a:xfrm>
            <a:off x="1896466" y="1051560"/>
            <a:ext cx="1256386" cy="36576"/>
          </a:xfrm>
          <a:prstGeom prst="rect">
            <a:avLst/>
          </a:prstGeom>
          <a:solidFill>
            <a:srgbClr val="E0A800"/>
          </a:solidFill>
          <a:ln w="12700">
            <a:solidFill>
              <a:srgbClr val="E0A800"/>
            </a:solidFill>
            <a:prstDash val="solid"/>
          </a:ln>
        </p:spPr>
      </p:sp>
      <p:sp>
        <p:nvSpPr>
          <p:cNvPr id="7" name="Shape 5"/>
          <p:cNvSpPr/>
          <p:nvPr/>
        </p:nvSpPr>
        <p:spPr>
          <a:xfrm>
            <a:off x="3152851" y="1051560"/>
            <a:ext cx="1256386" cy="36576"/>
          </a:xfrm>
          <a:prstGeom prst="rect">
            <a:avLst/>
          </a:prstGeom>
          <a:solidFill>
            <a:srgbClr val="22B35E"/>
          </a:solidFill>
          <a:ln w="12700">
            <a:solidFill>
              <a:srgbClr val="22B35E"/>
            </a:solidFill>
            <a:prstDash val="solid"/>
          </a:ln>
        </p:spPr>
      </p:sp>
      <p:sp>
        <p:nvSpPr>
          <p:cNvPr id="8" name="Shape 6"/>
          <p:cNvSpPr/>
          <p:nvPr/>
        </p:nvSpPr>
        <p:spPr>
          <a:xfrm>
            <a:off x="4409237" y="1051560"/>
            <a:ext cx="1256386" cy="36576"/>
          </a:xfrm>
          <a:prstGeom prst="rect">
            <a:avLst/>
          </a:prstGeom>
          <a:solidFill>
            <a:srgbClr val="E04861"/>
          </a:solidFill>
          <a:ln w="12700">
            <a:solidFill>
              <a:srgbClr val="E04861"/>
            </a:solidFill>
            <a:prstDash val="solid"/>
          </a:ln>
        </p:spPr>
      </p:sp>
      <p:sp>
        <p:nvSpPr>
          <p:cNvPr id="9" name="Shape 7"/>
          <p:cNvSpPr/>
          <p:nvPr/>
        </p:nvSpPr>
        <p:spPr>
          <a:xfrm>
            <a:off x="5665622" y="1051560"/>
            <a:ext cx="1256386" cy="36576"/>
          </a:xfrm>
          <a:prstGeom prst="rect">
            <a:avLst/>
          </a:prstGeom>
          <a:solidFill>
            <a:srgbClr val="8B5CF6"/>
          </a:solidFill>
          <a:ln w="12700">
            <a:solidFill>
              <a:srgbClr val="8B5CF6"/>
            </a:solidFill>
            <a:prstDash val="solid"/>
          </a:ln>
        </p:spPr>
      </p:sp>
      <p:sp>
        <p:nvSpPr>
          <p:cNvPr id="10" name="Shape 8"/>
          <p:cNvSpPr/>
          <p:nvPr/>
        </p:nvSpPr>
        <p:spPr>
          <a:xfrm>
            <a:off x="822960" y="1325880"/>
            <a:ext cx="5916168" cy="1828800"/>
          </a:xfrm>
          <a:prstGeom prst="roundRect">
            <a:avLst>
              <a:gd name="adj" fmla="val 12500"/>
            </a:avLst>
          </a:prstGeom>
          <a:solidFill>
            <a:srgbClr val="15171C"/>
          </a:solidFill>
          <a:ln w="25400">
            <a:solidFill>
              <a:srgbClr val="F2B233"/>
            </a:solidFill>
            <a:prstDash val="solid"/>
          </a:ln>
        </p:spPr>
      </p:sp>
      <p:sp>
        <p:nvSpPr>
          <p:cNvPr id="11" name="Text 9"/>
          <p:cNvSpPr/>
          <p:nvPr/>
        </p:nvSpPr>
        <p:spPr>
          <a:xfrm>
            <a:off x="1005840" y="1463040"/>
            <a:ext cx="5550408" cy="274320"/>
          </a:xfrm>
          <a:prstGeom prst="rect">
            <a:avLst/>
          </a:prstGeom>
          <a:noFill/>
          <a:ln/>
        </p:spPr>
        <p:txBody>
          <a:bodyPr wrap="square" lIns="0" tIns="0" rIns="0" bIns="0" rtlCol="0" anchor="t"/>
          <a:lstStyle/>
          <a:p>
            <a:pPr rtl="1" algn="ctr" indent="0" marL="0">
              <a:buNone/>
            </a:pPr>
            <a:r>
              <a:rPr lang="en-US" sz="1100" b="1" dirty="0">
                <a:solidFill>
                  <a:srgbClr val="F2B233"/>
                </a:solidFill>
                <a:latin typeface="Arial" pitchFamily="34" charset="0"/>
                <a:ea typeface="Arial" pitchFamily="34" charset="-122"/>
                <a:cs typeface="Arial" pitchFamily="34" charset="-120"/>
              </a:rPr>
              <a:t>اليوم العلمي</a:t>
            </a:r>
            <a:endParaRPr lang="en-US" sz="1100" dirty="0"/>
          </a:p>
        </p:txBody>
      </p:sp>
      <p:sp>
        <p:nvSpPr>
          <p:cNvPr id="12" name="Text 10"/>
          <p:cNvSpPr/>
          <p:nvPr/>
        </p:nvSpPr>
        <p:spPr>
          <a:xfrm>
            <a:off x="1005840" y="1783080"/>
            <a:ext cx="5550408" cy="914400"/>
          </a:xfrm>
          <a:prstGeom prst="rect">
            <a:avLst/>
          </a:prstGeom>
          <a:noFill/>
          <a:ln/>
        </p:spPr>
        <p:txBody>
          <a:bodyPr wrap="square" lIns="0" tIns="0" rIns="0" bIns="0" rtlCol="0" anchor="ctr"/>
          <a:lstStyle/>
          <a:p>
            <a:pPr rtl="1" algn="ctr" indent="0" marL="0">
              <a:buNone/>
            </a:pPr>
            <a:r>
              <a:rPr lang="en-US" sz="2800" b="1" dirty="0">
                <a:solidFill>
                  <a:srgbClr val="FFFFFF"/>
                </a:solidFill>
                <a:latin typeface="Georgia" pitchFamily="34" charset="0"/>
                <a:ea typeface="Georgia" pitchFamily="34" charset="-122"/>
                <a:cs typeface="Georgia" pitchFamily="34" charset="-120"/>
              </a:rPr>
              <a:t>اليوم العلمي لمخبر ECP3M</a:t>
            </a:r>
            <a:endParaRPr lang="en-US" sz="2800" dirty="0"/>
          </a:p>
        </p:txBody>
      </p:sp>
      <p:sp>
        <p:nvSpPr>
          <p:cNvPr id="13" name="Text 11"/>
          <p:cNvSpPr/>
          <p:nvPr/>
        </p:nvSpPr>
        <p:spPr>
          <a:xfrm>
            <a:off x="1005840" y="2743200"/>
            <a:ext cx="5550408" cy="320040"/>
          </a:xfrm>
          <a:prstGeom prst="rect">
            <a:avLst/>
          </a:prstGeom>
          <a:noFill/>
          <a:ln/>
        </p:spPr>
        <p:txBody>
          <a:bodyPr wrap="square" lIns="0" tIns="0" rIns="0" bIns="0" rtlCol="0" anchor="t"/>
          <a:lstStyle/>
          <a:p>
            <a:pPr rtl="1" algn="ctr" indent="0" marL="0">
              <a:buNone/>
            </a:pPr>
            <a:r>
              <a:rPr lang="en-US" sz="1200" i="1" dirty="0">
                <a:solidFill>
                  <a:srgbClr val="E5E7EA"/>
                </a:solidFill>
                <a:latin typeface="Arial" pitchFamily="34" charset="0"/>
                <a:ea typeface="Arial" pitchFamily="34" charset="-122"/>
                <a:cs typeface="Arial" pitchFamily="34" charset="-120"/>
              </a:rPr>
              <a:t>الابتكار والبحث وآفاق مخبر ECP3M</a:t>
            </a:r>
            <a:endParaRPr lang="en-US" sz="1200" dirty="0"/>
          </a:p>
        </p:txBody>
      </p:sp>
      <p:sp>
        <p:nvSpPr>
          <p:cNvPr id="14" name="Shape 12"/>
          <p:cNvSpPr/>
          <p:nvPr/>
        </p:nvSpPr>
        <p:spPr>
          <a:xfrm>
            <a:off x="3781044" y="3794760"/>
            <a:ext cx="914" cy="1783080"/>
          </a:xfrm>
          <a:prstGeom prst="line">
            <a:avLst/>
          </a:prstGeom>
          <a:noFill/>
          <a:ln w="19050">
            <a:solidFill>
              <a:srgbClr val="E0A800"/>
            </a:solidFill>
            <a:prstDash val="dash"/>
          </a:ln>
        </p:spPr>
      </p:sp>
      <p:sp>
        <p:nvSpPr>
          <p:cNvPr id="15" name="Shape 13"/>
          <p:cNvSpPr/>
          <p:nvPr/>
        </p:nvSpPr>
        <p:spPr>
          <a:xfrm flipV="1">
            <a:off x="3781044" y="5026838"/>
            <a:ext cx="1695810" cy="551002"/>
          </a:xfrm>
          <a:prstGeom prst="line">
            <a:avLst/>
          </a:prstGeom>
          <a:noFill/>
          <a:ln w="19050">
            <a:solidFill>
              <a:srgbClr val="22B35E"/>
            </a:solidFill>
            <a:prstDash val="dash"/>
          </a:ln>
        </p:spPr>
      </p:sp>
      <p:sp>
        <p:nvSpPr>
          <p:cNvPr id="16" name="Shape 14"/>
          <p:cNvSpPr/>
          <p:nvPr/>
        </p:nvSpPr>
        <p:spPr>
          <a:xfrm>
            <a:off x="3781044" y="5577840"/>
            <a:ext cx="1048068" cy="1442542"/>
          </a:xfrm>
          <a:prstGeom prst="line">
            <a:avLst/>
          </a:prstGeom>
          <a:noFill/>
          <a:ln w="19050">
            <a:solidFill>
              <a:srgbClr val="E04861"/>
            </a:solidFill>
            <a:prstDash val="dash"/>
          </a:ln>
        </p:spPr>
      </p:sp>
      <p:sp>
        <p:nvSpPr>
          <p:cNvPr id="17" name="Shape 15"/>
          <p:cNvSpPr/>
          <p:nvPr/>
        </p:nvSpPr>
        <p:spPr>
          <a:xfrm flipV="1">
            <a:off x="2732976" y="5577840"/>
            <a:ext cx="1048068" cy="1442542"/>
          </a:xfrm>
          <a:prstGeom prst="line">
            <a:avLst/>
          </a:prstGeom>
          <a:noFill/>
          <a:ln w="19050">
            <a:solidFill>
              <a:srgbClr val="8B5CF6"/>
            </a:solidFill>
            <a:prstDash val="dash"/>
          </a:ln>
        </p:spPr>
      </p:sp>
      <p:sp>
        <p:nvSpPr>
          <p:cNvPr id="18" name="Shape 16"/>
          <p:cNvSpPr/>
          <p:nvPr/>
        </p:nvSpPr>
        <p:spPr>
          <a:xfrm>
            <a:off x="2085234" y="5026838"/>
            <a:ext cx="1695810" cy="551002"/>
          </a:xfrm>
          <a:prstGeom prst="line">
            <a:avLst/>
          </a:prstGeom>
          <a:noFill/>
          <a:ln w="19050">
            <a:solidFill>
              <a:srgbClr val="E8742C"/>
            </a:solidFill>
            <a:prstDash val="dash"/>
          </a:ln>
        </p:spPr>
      </p:sp>
      <p:sp>
        <p:nvSpPr>
          <p:cNvPr id="19" name="Shape 17"/>
          <p:cNvSpPr/>
          <p:nvPr/>
        </p:nvSpPr>
        <p:spPr>
          <a:xfrm>
            <a:off x="3140964" y="4937760"/>
            <a:ext cx="1280160" cy="1280160"/>
          </a:xfrm>
          <a:prstGeom prst="ellipse">
            <a:avLst/>
          </a:prstGeom>
          <a:solidFill>
            <a:srgbClr val="1C1F26"/>
          </a:solidFill>
          <a:ln w="25400">
            <a:solidFill>
              <a:srgbClr val="F2B233"/>
            </a:solidFill>
            <a:prstDash val="solid"/>
          </a:ln>
        </p:spPr>
      </p:sp>
      <p:sp>
        <p:nvSpPr>
          <p:cNvPr id="20" name="Text 18"/>
          <p:cNvSpPr/>
          <p:nvPr/>
        </p:nvSpPr>
        <p:spPr>
          <a:xfrm>
            <a:off x="3140964" y="5422392"/>
            <a:ext cx="1280160" cy="310896"/>
          </a:xfrm>
          <a:prstGeom prst="rect">
            <a:avLst/>
          </a:prstGeom>
          <a:noFill/>
          <a:ln/>
        </p:spPr>
        <p:txBody>
          <a:bodyPr wrap="square" lIns="0" tIns="0" rIns="0" bIns="0" rtlCol="0" anchor="t"/>
          <a:lstStyle/>
          <a:p>
            <a:pPr rtl="1" algn="ctr" indent="0" marL="0">
              <a:buNone/>
            </a:pPr>
            <a:r>
              <a:rPr lang="en-US" sz="1600" b="1" dirty="0">
                <a:solidFill>
                  <a:srgbClr val="FFFFFF"/>
                </a:solidFill>
                <a:latin typeface="Georgia" pitchFamily="34" charset="0"/>
                <a:ea typeface="Georgia" pitchFamily="34" charset="-122"/>
                <a:cs typeface="Georgia" pitchFamily="34" charset="-120"/>
              </a:rPr>
              <a:t>ECP3M</a:t>
            </a:r>
            <a:endParaRPr lang="en-US" sz="1600" dirty="0"/>
          </a:p>
        </p:txBody>
      </p:sp>
      <p:sp>
        <p:nvSpPr>
          <p:cNvPr id="21" name="Shape 19"/>
          <p:cNvSpPr/>
          <p:nvPr/>
        </p:nvSpPr>
        <p:spPr>
          <a:xfrm>
            <a:off x="3323844" y="3337560"/>
            <a:ext cx="914400" cy="914400"/>
          </a:xfrm>
          <a:prstGeom prst="ellipse">
            <a:avLst/>
          </a:prstGeom>
          <a:solidFill>
            <a:srgbClr val="1C1F26"/>
          </a:solidFill>
          <a:ln w="31750">
            <a:solidFill>
              <a:srgbClr val="E0A800"/>
            </a:solidFill>
            <a:prstDash val="solid"/>
          </a:ln>
        </p:spPr>
      </p:sp>
      <p:sp>
        <p:nvSpPr>
          <p:cNvPr id="22" name="Text 20"/>
          <p:cNvSpPr/>
          <p:nvPr/>
        </p:nvSpPr>
        <p:spPr>
          <a:xfrm>
            <a:off x="3369564" y="3666744"/>
            <a:ext cx="822960" cy="274320"/>
          </a:xfrm>
          <a:prstGeom prst="rect">
            <a:avLst/>
          </a:prstGeom>
          <a:noFill/>
          <a:ln/>
        </p:spPr>
        <p:txBody>
          <a:bodyPr wrap="square" lIns="0" tIns="0" rIns="0" bIns="0" rtlCol="0" anchor="t"/>
          <a:lstStyle/>
          <a:p>
            <a:pPr rtl="1" algn="ctr" indent="0" marL="0">
              <a:buNone/>
            </a:pPr>
            <a:r>
              <a:rPr lang="en-US" sz="1600" b="1" dirty="0">
                <a:solidFill>
                  <a:srgbClr val="E0A800"/>
                </a:solidFill>
                <a:latin typeface="Georgia" pitchFamily="34" charset="0"/>
                <a:ea typeface="Georgia" pitchFamily="34" charset="-122"/>
                <a:cs typeface="Georgia" pitchFamily="34" charset="-120"/>
              </a:rPr>
              <a:t>1</a:t>
            </a:r>
            <a:endParaRPr lang="en-US" sz="1600" dirty="0"/>
          </a:p>
        </p:txBody>
      </p:sp>
      <p:sp>
        <p:nvSpPr>
          <p:cNvPr id="23" name="Text 21"/>
          <p:cNvSpPr/>
          <p:nvPr/>
        </p:nvSpPr>
        <p:spPr>
          <a:xfrm>
            <a:off x="2958084" y="4306824"/>
            <a:ext cx="1645920" cy="274320"/>
          </a:xfrm>
          <a:prstGeom prst="rect">
            <a:avLst/>
          </a:prstGeom>
          <a:noFill/>
          <a:ln/>
        </p:spPr>
        <p:txBody>
          <a:bodyPr wrap="square" lIns="0" tIns="0" rIns="0" bIns="0" rtlCol="0" anchor="t"/>
          <a:lstStyle/>
          <a:p>
            <a:pPr rtl="1" algn="ctr" indent="0" marL="0">
              <a:buNone/>
            </a:pPr>
            <a:r>
              <a:rPr lang="en-US" sz="1050" b="1" dirty="0">
                <a:solidFill>
                  <a:srgbClr val="FFFFFF"/>
                </a:solidFill>
                <a:latin typeface="Arial" pitchFamily="34" charset="0"/>
                <a:ea typeface="Arial" pitchFamily="34" charset="-122"/>
                <a:cs typeface="Arial" pitchFamily="34" charset="-120"/>
              </a:rPr>
              <a:t>الإلكترونيك</a:t>
            </a:r>
            <a:endParaRPr lang="en-US" sz="1050" dirty="0"/>
          </a:p>
        </p:txBody>
      </p:sp>
      <p:sp>
        <p:nvSpPr>
          <p:cNvPr id="24" name="Shape 22"/>
          <p:cNvSpPr/>
          <p:nvPr/>
        </p:nvSpPr>
        <p:spPr>
          <a:xfrm>
            <a:off x="5019654" y="4569638"/>
            <a:ext cx="914400" cy="914400"/>
          </a:xfrm>
          <a:prstGeom prst="ellipse">
            <a:avLst/>
          </a:prstGeom>
          <a:solidFill>
            <a:srgbClr val="1C1F26"/>
          </a:solidFill>
          <a:ln w="31750">
            <a:solidFill>
              <a:srgbClr val="22B35E"/>
            </a:solidFill>
            <a:prstDash val="solid"/>
          </a:ln>
        </p:spPr>
      </p:sp>
      <p:sp>
        <p:nvSpPr>
          <p:cNvPr id="25" name="Text 23"/>
          <p:cNvSpPr/>
          <p:nvPr/>
        </p:nvSpPr>
        <p:spPr>
          <a:xfrm>
            <a:off x="5065374" y="4898822"/>
            <a:ext cx="822960" cy="274320"/>
          </a:xfrm>
          <a:prstGeom prst="rect">
            <a:avLst/>
          </a:prstGeom>
          <a:noFill/>
          <a:ln/>
        </p:spPr>
        <p:txBody>
          <a:bodyPr wrap="square" lIns="0" tIns="0" rIns="0" bIns="0" rtlCol="0" anchor="t"/>
          <a:lstStyle/>
          <a:p>
            <a:pPr rtl="1" algn="ctr" indent="0" marL="0">
              <a:buNone/>
            </a:pPr>
            <a:r>
              <a:rPr lang="en-US" sz="1600" b="1" dirty="0">
                <a:solidFill>
                  <a:srgbClr val="22B35E"/>
                </a:solidFill>
                <a:latin typeface="Georgia" pitchFamily="34" charset="0"/>
                <a:ea typeface="Georgia" pitchFamily="34" charset="-122"/>
                <a:cs typeface="Georgia" pitchFamily="34" charset="-120"/>
              </a:rPr>
              <a:t>2</a:t>
            </a:r>
            <a:endParaRPr lang="en-US" sz="1600" dirty="0"/>
          </a:p>
        </p:txBody>
      </p:sp>
      <p:sp>
        <p:nvSpPr>
          <p:cNvPr id="26" name="Text 24"/>
          <p:cNvSpPr/>
          <p:nvPr/>
        </p:nvSpPr>
        <p:spPr>
          <a:xfrm>
            <a:off x="4653894" y="5538902"/>
            <a:ext cx="1645920" cy="274320"/>
          </a:xfrm>
          <a:prstGeom prst="rect">
            <a:avLst/>
          </a:prstGeom>
          <a:noFill/>
          <a:ln/>
        </p:spPr>
        <p:txBody>
          <a:bodyPr wrap="square" lIns="0" tIns="0" rIns="0" bIns="0" rtlCol="0" anchor="t"/>
          <a:lstStyle/>
          <a:p>
            <a:pPr rtl="1" algn="ctr" indent="0" marL="0">
              <a:buNone/>
            </a:pPr>
            <a:r>
              <a:rPr lang="en-US" sz="1050" b="1" dirty="0">
                <a:solidFill>
                  <a:srgbClr val="FFFFFF"/>
                </a:solidFill>
                <a:latin typeface="Arial" pitchFamily="34" charset="0"/>
                <a:ea typeface="Arial" pitchFamily="34" charset="-122"/>
                <a:cs typeface="Arial" pitchFamily="34" charset="-120"/>
              </a:rPr>
              <a:t>الكيمياء</a:t>
            </a:r>
            <a:endParaRPr lang="en-US" sz="1050" dirty="0"/>
          </a:p>
        </p:txBody>
      </p:sp>
      <p:sp>
        <p:nvSpPr>
          <p:cNvPr id="27" name="Shape 25"/>
          <p:cNvSpPr/>
          <p:nvPr/>
        </p:nvSpPr>
        <p:spPr>
          <a:xfrm>
            <a:off x="4371912" y="6563182"/>
            <a:ext cx="914400" cy="914400"/>
          </a:xfrm>
          <a:prstGeom prst="ellipse">
            <a:avLst/>
          </a:prstGeom>
          <a:solidFill>
            <a:srgbClr val="1C1F26"/>
          </a:solidFill>
          <a:ln w="31750">
            <a:solidFill>
              <a:srgbClr val="E04861"/>
            </a:solidFill>
            <a:prstDash val="solid"/>
          </a:ln>
        </p:spPr>
      </p:sp>
      <p:sp>
        <p:nvSpPr>
          <p:cNvPr id="28" name="Text 26"/>
          <p:cNvSpPr/>
          <p:nvPr/>
        </p:nvSpPr>
        <p:spPr>
          <a:xfrm>
            <a:off x="4417632" y="6892366"/>
            <a:ext cx="822960" cy="274320"/>
          </a:xfrm>
          <a:prstGeom prst="rect">
            <a:avLst/>
          </a:prstGeom>
          <a:noFill/>
          <a:ln/>
        </p:spPr>
        <p:txBody>
          <a:bodyPr wrap="square" lIns="0" tIns="0" rIns="0" bIns="0" rtlCol="0" anchor="t"/>
          <a:lstStyle/>
          <a:p>
            <a:pPr rtl="1" algn="ctr" indent="0" marL="0">
              <a:buNone/>
            </a:pPr>
            <a:r>
              <a:rPr lang="en-US" sz="1600" b="1" dirty="0">
                <a:solidFill>
                  <a:srgbClr val="E04861"/>
                </a:solidFill>
                <a:latin typeface="Georgia" pitchFamily="34" charset="0"/>
                <a:ea typeface="Georgia" pitchFamily="34" charset="-122"/>
                <a:cs typeface="Georgia" pitchFamily="34" charset="-120"/>
              </a:rPr>
              <a:t>3</a:t>
            </a:r>
            <a:endParaRPr lang="en-US" sz="1600" dirty="0"/>
          </a:p>
        </p:txBody>
      </p:sp>
      <p:sp>
        <p:nvSpPr>
          <p:cNvPr id="29" name="Text 27"/>
          <p:cNvSpPr/>
          <p:nvPr/>
        </p:nvSpPr>
        <p:spPr>
          <a:xfrm>
            <a:off x="4006152" y="7532446"/>
            <a:ext cx="1645920" cy="274320"/>
          </a:xfrm>
          <a:prstGeom prst="rect">
            <a:avLst/>
          </a:prstGeom>
          <a:noFill/>
          <a:ln/>
        </p:spPr>
        <p:txBody>
          <a:bodyPr wrap="square" lIns="0" tIns="0" rIns="0" bIns="0" rtlCol="0" anchor="t"/>
          <a:lstStyle/>
          <a:p>
            <a:pPr rtl="1" algn="ctr" indent="0" marL="0">
              <a:buNone/>
            </a:pPr>
            <a:r>
              <a:rPr lang="en-US" sz="1050" b="1" dirty="0">
                <a:solidFill>
                  <a:srgbClr val="FFFFFF"/>
                </a:solidFill>
                <a:latin typeface="Arial" pitchFamily="34" charset="0"/>
                <a:ea typeface="Arial" pitchFamily="34" charset="-122"/>
                <a:cs typeface="Arial" pitchFamily="34" charset="-120"/>
              </a:rPr>
              <a:t>الفيزياء</a:t>
            </a:r>
            <a:endParaRPr lang="en-US" sz="1050" dirty="0"/>
          </a:p>
        </p:txBody>
      </p:sp>
      <p:sp>
        <p:nvSpPr>
          <p:cNvPr id="30" name="Shape 28"/>
          <p:cNvSpPr/>
          <p:nvPr/>
        </p:nvSpPr>
        <p:spPr>
          <a:xfrm>
            <a:off x="2275776" y="6563182"/>
            <a:ext cx="914400" cy="914400"/>
          </a:xfrm>
          <a:prstGeom prst="ellipse">
            <a:avLst/>
          </a:prstGeom>
          <a:solidFill>
            <a:srgbClr val="1C1F26"/>
          </a:solidFill>
          <a:ln w="31750">
            <a:solidFill>
              <a:srgbClr val="8B5CF6"/>
            </a:solidFill>
            <a:prstDash val="solid"/>
          </a:ln>
        </p:spPr>
      </p:sp>
      <p:sp>
        <p:nvSpPr>
          <p:cNvPr id="31" name="Text 29"/>
          <p:cNvSpPr/>
          <p:nvPr/>
        </p:nvSpPr>
        <p:spPr>
          <a:xfrm>
            <a:off x="2321496" y="6892366"/>
            <a:ext cx="822960" cy="274320"/>
          </a:xfrm>
          <a:prstGeom prst="rect">
            <a:avLst/>
          </a:prstGeom>
          <a:noFill/>
          <a:ln/>
        </p:spPr>
        <p:txBody>
          <a:bodyPr wrap="square" lIns="0" tIns="0" rIns="0" bIns="0" rtlCol="0" anchor="t"/>
          <a:lstStyle/>
          <a:p>
            <a:pPr rtl="1" algn="ctr" indent="0" marL="0">
              <a:buNone/>
            </a:pPr>
            <a:r>
              <a:rPr lang="en-US" sz="1600" b="1" dirty="0">
                <a:solidFill>
                  <a:srgbClr val="8B5CF6"/>
                </a:solidFill>
                <a:latin typeface="Georgia" pitchFamily="34" charset="0"/>
                <a:ea typeface="Georgia" pitchFamily="34" charset="-122"/>
                <a:cs typeface="Georgia" pitchFamily="34" charset="-120"/>
              </a:rPr>
              <a:t>4</a:t>
            </a:r>
            <a:endParaRPr lang="en-US" sz="1600" dirty="0"/>
          </a:p>
        </p:txBody>
      </p:sp>
      <p:sp>
        <p:nvSpPr>
          <p:cNvPr id="32" name="Text 30"/>
          <p:cNvSpPr/>
          <p:nvPr/>
        </p:nvSpPr>
        <p:spPr>
          <a:xfrm>
            <a:off x="1910016" y="7532446"/>
            <a:ext cx="1645920" cy="274320"/>
          </a:xfrm>
          <a:prstGeom prst="rect">
            <a:avLst/>
          </a:prstGeom>
          <a:noFill/>
          <a:ln/>
        </p:spPr>
        <p:txBody>
          <a:bodyPr wrap="square" lIns="0" tIns="0" rIns="0" bIns="0" rtlCol="0" anchor="t"/>
          <a:lstStyle/>
          <a:p>
            <a:pPr rtl="1" algn="ctr" indent="0" marL="0">
              <a:buNone/>
            </a:pPr>
            <a:r>
              <a:rPr lang="en-US" sz="1050" b="1" dirty="0">
                <a:solidFill>
                  <a:srgbClr val="FFFFFF"/>
                </a:solidFill>
                <a:latin typeface="Arial" pitchFamily="34" charset="0"/>
                <a:ea typeface="Arial" pitchFamily="34" charset="-122"/>
                <a:cs typeface="Arial" pitchFamily="34" charset="-120"/>
              </a:rPr>
              <a:t>التحكم الآلي</a:t>
            </a:r>
            <a:endParaRPr lang="en-US" sz="1050" dirty="0"/>
          </a:p>
        </p:txBody>
      </p:sp>
      <p:sp>
        <p:nvSpPr>
          <p:cNvPr id="33" name="Shape 31"/>
          <p:cNvSpPr/>
          <p:nvPr/>
        </p:nvSpPr>
        <p:spPr>
          <a:xfrm>
            <a:off x="1628034" y="4569638"/>
            <a:ext cx="914400" cy="914400"/>
          </a:xfrm>
          <a:prstGeom prst="ellipse">
            <a:avLst/>
          </a:prstGeom>
          <a:solidFill>
            <a:srgbClr val="1C1F26"/>
          </a:solidFill>
          <a:ln w="31750">
            <a:solidFill>
              <a:srgbClr val="E8742C"/>
            </a:solidFill>
            <a:prstDash val="solid"/>
          </a:ln>
        </p:spPr>
      </p:sp>
      <p:sp>
        <p:nvSpPr>
          <p:cNvPr id="34" name="Text 32"/>
          <p:cNvSpPr/>
          <p:nvPr/>
        </p:nvSpPr>
        <p:spPr>
          <a:xfrm>
            <a:off x="1673754" y="4898822"/>
            <a:ext cx="822960" cy="274320"/>
          </a:xfrm>
          <a:prstGeom prst="rect">
            <a:avLst/>
          </a:prstGeom>
          <a:noFill/>
          <a:ln/>
        </p:spPr>
        <p:txBody>
          <a:bodyPr wrap="square" lIns="0" tIns="0" rIns="0" bIns="0" rtlCol="0" anchor="t"/>
          <a:lstStyle/>
          <a:p>
            <a:pPr rtl="1" algn="ctr" indent="0" marL="0">
              <a:buNone/>
            </a:pPr>
            <a:r>
              <a:rPr lang="en-US" sz="1600" b="1" dirty="0">
                <a:solidFill>
                  <a:srgbClr val="E8742C"/>
                </a:solidFill>
                <a:latin typeface="Georgia" pitchFamily="34" charset="0"/>
                <a:ea typeface="Georgia" pitchFamily="34" charset="-122"/>
                <a:cs typeface="Georgia" pitchFamily="34" charset="-120"/>
              </a:rPr>
              <a:t>5</a:t>
            </a:r>
            <a:endParaRPr lang="en-US" sz="1600" dirty="0"/>
          </a:p>
        </p:txBody>
      </p:sp>
      <p:sp>
        <p:nvSpPr>
          <p:cNvPr id="35" name="Text 33"/>
          <p:cNvSpPr/>
          <p:nvPr/>
        </p:nvSpPr>
        <p:spPr>
          <a:xfrm>
            <a:off x="1262274" y="5538902"/>
            <a:ext cx="1645920" cy="274320"/>
          </a:xfrm>
          <a:prstGeom prst="rect">
            <a:avLst/>
          </a:prstGeom>
          <a:noFill/>
          <a:ln/>
        </p:spPr>
        <p:txBody>
          <a:bodyPr wrap="square" lIns="0" tIns="0" rIns="0" bIns="0" rtlCol="0" anchor="t"/>
          <a:lstStyle/>
          <a:p>
            <a:pPr rtl="1" algn="ctr" indent="0" marL="0">
              <a:buNone/>
            </a:pPr>
            <a:r>
              <a:rPr lang="en-US" sz="1050" b="1" dirty="0">
                <a:solidFill>
                  <a:srgbClr val="FFFFFF"/>
                </a:solidFill>
                <a:latin typeface="Arial" pitchFamily="34" charset="0"/>
                <a:ea typeface="Arial" pitchFamily="34" charset="-122"/>
                <a:cs typeface="Arial" pitchFamily="34" charset="-120"/>
              </a:rPr>
              <a:t>الميكانيك</a:t>
            </a:r>
            <a:endParaRPr lang="en-US" sz="1050" dirty="0"/>
          </a:p>
        </p:txBody>
      </p:sp>
      <p:sp>
        <p:nvSpPr>
          <p:cNvPr id="36" name="Shape 34"/>
          <p:cNvSpPr/>
          <p:nvPr/>
        </p:nvSpPr>
        <p:spPr>
          <a:xfrm>
            <a:off x="365760" y="3246120"/>
            <a:ext cx="1371600" cy="1371600"/>
          </a:xfrm>
          <a:prstGeom prst="ellipse">
            <a:avLst/>
          </a:prstGeom>
          <a:solidFill>
            <a:srgbClr val="F2B233"/>
          </a:solidFill>
          <a:ln w="38100">
            <a:solidFill>
              <a:srgbClr val="15171C"/>
            </a:solidFill>
            <a:prstDash val="solid"/>
          </a:ln>
        </p:spPr>
      </p:sp>
      <p:sp>
        <p:nvSpPr>
          <p:cNvPr id="37" name="Text 35"/>
          <p:cNvSpPr/>
          <p:nvPr/>
        </p:nvSpPr>
        <p:spPr>
          <a:xfrm>
            <a:off x="365760" y="3429000"/>
            <a:ext cx="1371600" cy="502920"/>
          </a:xfrm>
          <a:prstGeom prst="rect">
            <a:avLst/>
          </a:prstGeom>
          <a:noFill/>
          <a:ln/>
        </p:spPr>
        <p:txBody>
          <a:bodyPr wrap="square" lIns="0" tIns="0" rIns="0" bIns="0" rtlCol="0" anchor="t"/>
          <a:lstStyle/>
          <a:p>
            <a:pPr rtl="1" algn="ctr" indent="0" marL="0">
              <a:buNone/>
            </a:pPr>
            <a:r>
              <a:rPr lang="en-US" sz="3000" b="1" dirty="0">
                <a:solidFill>
                  <a:srgbClr val="15171C"/>
                </a:solidFill>
                <a:latin typeface="Georgia" pitchFamily="34" charset="0"/>
                <a:ea typeface="Georgia" pitchFamily="34" charset="-122"/>
                <a:cs typeface="Georgia" pitchFamily="34" charset="-120"/>
              </a:rPr>
              <a:t>26</a:t>
            </a:r>
            <a:endParaRPr lang="en-US" sz="3000" dirty="0"/>
          </a:p>
        </p:txBody>
      </p:sp>
      <p:sp>
        <p:nvSpPr>
          <p:cNvPr id="38" name="Text 36"/>
          <p:cNvSpPr/>
          <p:nvPr/>
        </p:nvSpPr>
        <p:spPr>
          <a:xfrm>
            <a:off x="365760" y="3950208"/>
            <a:ext cx="1371600" cy="274320"/>
          </a:xfrm>
          <a:prstGeom prst="rect">
            <a:avLst/>
          </a:prstGeom>
          <a:noFill/>
          <a:ln/>
        </p:spPr>
        <p:txBody>
          <a:bodyPr wrap="square" lIns="0" tIns="0" rIns="0" bIns="0" rtlCol="0" anchor="t"/>
          <a:lstStyle/>
          <a:p>
            <a:pPr rtl="1" algn="ctr" indent="0" marL="0">
              <a:buNone/>
            </a:pPr>
            <a:r>
              <a:rPr lang="en-US" sz="1100" b="1" dirty="0">
                <a:solidFill>
                  <a:srgbClr val="15171C"/>
                </a:solidFill>
                <a:latin typeface="Arial" pitchFamily="34" charset="0"/>
                <a:ea typeface="Arial" pitchFamily="34" charset="-122"/>
                <a:cs typeface="Arial" pitchFamily="34" charset="-120"/>
              </a:rPr>
              <a:t>نوفمبر 2026</a:t>
            </a:r>
            <a:endParaRPr lang="en-US" sz="1100" dirty="0"/>
          </a:p>
        </p:txBody>
      </p:sp>
      <p:sp>
        <p:nvSpPr>
          <p:cNvPr id="39" name="Shape 37"/>
          <p:cNvSpPr/>
          <p:nvPr/>
        </p:nvSpPr>
        <p:spPr>
          <a:xfrm>
            <a:off x="1737360" y="8001000"/>
            <a:ext cx="4087368" cy="502920"/>
          </a:xfrm>
          <a:prstGeom prst="rect">
            <a:avLst>
              <a:gd name="adj" fmla="val 21818"/>
            </a:avLst>
          </a:prstGeom>
          <a:solidFill>
            <a:srgbClr val="F2B233"/>
          </a:solidFill>
          <a:ln w="12700">
            <a:solidFill>
              <a:srgbClr val="F2B233"/>
            </a:solidFill>
            <a:prstDash val="solid"/>
          </a:ln>
        </p:spPr>
      </p:sp>
      <p:sp>
        <p:nvSpPr>
          <p:cNvPr id="40" name="Text 38"/>
          <p:cNvSpPr/>
          <p:nvPr/>
        </p:nvSpPr>
        <p:spPr>
          <a:xfrm>
            <a:off x="1737360" y="8001000"/>
            <a:ext cx="4087368" cy="502920"/>
          </a:xfrm>
          <a:prstGeom prst="rect">
            <a:avLst/>
          </a:prstGeom>
          <a:noFill/>
          <a:ln/>
        </p:spPr>
        <p:txBody>
          <a:bodyPr wrap="square" lIns="0" tIns="0" rIns="0" bIns="0" rtlCol="0" anchor="ctr"/>
          <a:lstStyle/>
          <a:p>
            <a:pPr rtl="1" algn="ctr" indent="0" marL="0">
              <a:buNone/>
            </a:pPr>
            <a:r>
              <a:rPr lang="en-US" sz="1600" b="1" dirty="0">
                <a:solidFill>
                  <a:srgbClr val="15171C"/>
                </a:solidFill>
                <a:latin typeface="Arial" pitchFamily="34" charset="0"/>
                <a:ea typeface="Arial" pitchFamily="34" charset="-122"/>
                <a:cs typeface="Arial" pitchFamily="34" charset="-120"/>
              </a:rPr>
              <a:t>دعوة لتقديم المداخلات</a:t>
            </a:r>
            <a:endParaRPr lang="en-US" sz="1600" dirty="0"/>
          </a:p>
        </p:txBody>
      </p:sp>
      <p:sp>
        <p:nvSpPr>
          <p:cNvPr id="41" name="Text 39"/>
          <p:cNvSpPr/>
          <p:nvPr/>
        </p:nvSpPr>
        <p:spPr>
          <a:xfrm>
            <a:off x="457200" y="8595360"/>
            <a:ext cx="6647688" cy="548640"/>
          </a:xfrm>
          <a:prstGeom prst="rect">
            <a:avLst/>
          </a:prstGeom>
          <a:noFill/>
          <a:ln/>
        </p:spPr>
        <p:txBody>
          <a:bodyPr wrap="square" lIns="0" tIns="0" rIns="0" bIns="0" rtlCol="0" anchor="t"/>
          <a:lstStyle/>
          <a:p>
            <a:pPr rtl="1" algn="ctr" indent="0" marL="0">
              <a:buNone/>
            </a:pPr>
            <a:r>
              <a:rPr lang="en-US" sz="3000" b="1" dirty="0">
                <a:solidFill>
                  <a:srgbClr val="F2B233"/>
                </a:solidFill>
                <a:latin typeface="Georgia" pitchFamily="34" charset="0"/>
                <a:ea typeface="Georgia" pitchFamily="34" charset="-122"/>
                <a:cs typeface="Georgia" pitchFamily="34" charset="-120"/>
              </a:rPr>
              <a:t>JS-ECP3M 26</a:t>
            </a:r>
            <a:endParaRPr lang="en-US" sz="3000" dirty="0"/>
          </a:p>
        </p:txBody>
      </p:sp>
      <p:sp>
        <p:nvSpPr>
          <p:cNvPr id="42" name="Text 40"/>
          <p:cNvSpPr/>
          <p:nvPr/>
        </p:nvSpPr>
        <p:spPr>
          <a:xfrm>
            <a:off x="640080" y="9144000"/>
            <a:ext cx="6281928" cy="274320"/>
          </a:xfrm>
          <a:prstGeom prst="rect">
            <a:avLst/>
          </a:prstGeom>
          <a:noFill/>
          <a:ln/>
        </p:spPr>
        <p:txBody>
          <a:bodyPr wrap="square" lIns="0" tIns="0" rIns="0" bIns="0" rtlCol="0" anchor="t"/>
          <a:lstStyle/>
          <a:p>
            <a:pPr rtl="1" algn="ctr" indent="0" marL="0">
              <a:buNone/>
            </a:pPr>
            <a:r>
              <a:rPr lang="en-US" sz="900" dirty="0">
                <a:solidFill>
                  <a:srgbClr val="D5D8DD"/>
                </a:solidFill>
                <a:latin typeface="Arial" pitchFamily="34" charset="0"/>
                <a:ea typeface="Arial" pitchFamily="34" charset="-122"/>
                <a:cs typeface="Arial" pitchFamily="34" charset="-120"/>
              </a:rPr>
              <a:t>مخبر إعداد المواد وتوصيفها فيزيائيا وميكانيكيا ومعدنيا</a:t>
            </a:r>
            <a:endParaRPr lang="en-US" sz="900" dirty="0"/>
          </a:p>
        </p:txBody>
      </p:sp>
      <p:sp>
        <p:nvSpPr>
          <p:cNvPr id="43" name="Shape 41"/>
          <p:cNvSpPr/>
          <p:nvPr/>
        </p:nvSpPr>
        <p:spPr>
          <a:xfrm>
            <a:off x="365760" y="9509760"/>
            <a:ext cx="1639062" cy="0"/>
          </a:xfrm>
          <a:prstGeom prst="line">
            <a:avLst/>
          </a:prstGeom>
          <a:noFill/>
          <a:ln w="25400">
            <a:solidFill>
              <a:srgbClr val="F2B233"/>
            </a:solidFill>
            <a:prstDash val="solid"/>
          </a:ln>
        </p:spPr>
      </p:sp>
      <p:sp>
        <p:nvSpPr>
          <p:cNvPr id="44" name="Text 42"/>
          <p:cNvSpPr/>
          <p:nvPr/>
        </p:nvSpPr>
        <p:spPr>
          <a:xfrm>
            <a:off x="5557266" y="9573768"/>
            <a:ext cx="1639062" cy="914400"/>
          </a:xfrm>
          <a:prstGeom prst="rect">
            <a:avLst/>
          </a:prstGeom>
          <a:noFill/>
          <a:ln/>
        </p:spPr>
        <p:txBody>
          <a:bodyPr wrap="square" lIns="0" tIns="0" rIns="0" bIns="0" rtlCol="0" anchor="t"/>
          <a:lstStyle/>
          <a:p>
            <a:pPr algn="ctr" indent="0" marL="0">
              <a:buNone/>
            </a:pPr>
            <a:r>
              <a:rPr lang="en-US" sz="800" b="1" dirty="0">
                <a:solidFill>
                  <a:srgbClr val="FFFFFF"/>
                </a:solidFill>
                <a:latin typeface="Arial" pitchFamily="34" charset="0"/>
                <a:ea typeface="Arial" pitchFamily="34" charset="-122"/>
                <a:cs typeface="Arial" pitchFamily="34" charset="-120"/>
              </a:rPr>
              <a:t>الرئيس الشرفي</a:t>
            </a:r>
            <a:endParaRPr lang="en-US" sz="800" dirty="0"/>
          </a:p>
          <a:p>
            <a:pPr algn="ctr" indent="0" marL="0">
              <a:buNone/>
            </a:pPr>
            <a:r>
              <a:rPr lang="en-US" sz="750" dirty="0">
                <a:solidFill>
                  <a:srgbClr val="D5D8DD"/>
                </a:solidFill>
                <a:latin typeface="Arial" pitchFamily="34" charset="0"/>
                <a:ea typeface="Arial" pitchFamily="34" charset="-122"/>
                <a:cs typeface="Arial" pitchFamily="34" charset="-120"/>
              </a:rPr>
              <a:t>سيحدد لاحقا</a:t>
            </a:r>
            <a:endParaRPr lang="en-US" sz="800" dirty="0"/>
          </a:p>
        </p:txBody>
      </p:sp>
      <p:sp>
        <p:nvSpPr>
          <p:cNvPr id="45" name="Shape 43"/>
          <p:cNvSpPr/>
          <p:nvPr/>
        </p:nvSpPr>
        <p:spPr>
          <a:xfrm>
            <a:off x="2096262" y="9509760"/>
            <a:ext cx="1639062" cy="0"/>
          </a:xfrm>
          <a:prstGeom prst="line">
            <a:avLst/>
          </a:prstGeom>
          <a:noFill/>
          <a:ln w="25400">
            <a:solidFill>
              <a:srgbClr val="F2B233"/>
            </a:solidFill>
            <a:prstDash val="solid"/>
          </a:ln>
        </p:spPr>
      </p:sp>
      <p:sp>
        <p:nvSpPr>
          <p:cNvPr id="46" name="Text 44"/>
          <p:cNvSpPr/>
          <p:nvPr/>
        </p:nvSpPr>
        <p:spPr>
          <a:xfrm>
            <a:off x="3826764" y="9573768"/>
            <a:ext cx="1639062" cy="914400"/>
          </a:xfrm>
          <a:prstGeom prst="rect">
            <a:avLst/>
          </a:prstGeom>
          <a:noFill/>
          <a:ln/>
        </p:spPr>
        <p:txBody>
          <a:bodyPr wrap="square" lIns="0" tIns="0" rIns="0" bIns="0" rtlCol="0" anchor="t"/>
          <a:lstStyle/>
          <a:p>
            <a:pPr algn="ctr" indent="0" marL="0">
              <a:buNone/>
            </a:pPr>
            <a:r>
              <a:rPr lang="en-US" sz="800" b="1" dirty="0">
                <a:solidFill>
                  <a:srgbClr val="FFFFFF"/>
                </a:solidFill>
                <a:latin typeface="Arial" pitchFamily="34" charset="0"/>
                <a:ea typeface="Arial" pitchFamily="34" charset="-122"/>
                <a:cs typeface="Arial" pitchFamily="34" charset="-120"/>
              </a:rPr>
              <a:t>رئيس اليوم العلمي</a:t>
            </a:r>
            <a:endParaRPr lang="en-US" sz="800" dirty="0"/>
          </a:p>
          <a:p>
            <a:pPr algn="ctr" indent="0" marL="0">
              <a:buNone/>
            </a:pPr>
            <a:r>
              <a:rPr lang="en-US" sz="750" dirty="0">
                <a:solidFill>
                  <a:srgbClr val="D5D8DD"/>
                </a:solidFill>
                <a:latin typeface="Arial" pitchFamily="34" charset="0"/>
                <a:ea typeface="Arial" pitchFamily="34" charset="-122"/>
                <a:cs typeface="Arial" pitchFamily="34" charset="-120"/>
              </a:rPr>
              <a:t>Prof. Abdelkader BOUKORTT</a:t>
            </a:r>
            <a:endParaRPr lang="en-US" sz="800" dirty="0"/>
          </a:p>
          <a:p>
            <a:pPr algn="ctr" indent="0" marL="0">
              <a:buNone/>
            </a:pPr>
            <a:r>
              <a:rPr lang="en-US" sz="700" dirty="0">
                <a:solidFill>
                  <a:srgbClr val="F2B233"/>
                </a:solidFill>
                <a:latin typeface="Arial" pitchFamily="34" charset="0"/>
                <a:ea typeface="Arial" pitchFamily="34" charset="-122"/>
                <a:cs typeface="Arial" pitchFamily="34" charset="-120"/>
              </a:rPr>
              <a:t>مدير المخبر</a:t>
            </a:r>
            <a:endParaRPr lang="en-US" sz="800" dirty="0"/>
          </a:p>
        </p:txBody>
      </p:sp>
      <p:sp>
        <p:nvSpPr>
          <p:cNvPr id="47" name="Shape 45"/>
          <p:cNvSpPr/>
          <p:nvPr/>
        </p:nvSpPr>
        <p:spPr>
          <a:xfrm>
            <a:off x="3826764" y="9509760"/>
            <a:ext cx="1639062" cy="0"/>
          </a:xfrm>
          <a:prstGeom prst="line">
            <a:avLst/>
          </a:prstGeom>
          <a:noFill/>
          <a:ln w="25400">
            <a:solidFill>
              <a:srgbClr val="F2B233"/>
            </a:solidFill>
            <a:prstDash val="solid"/>
          </a:ln>
        </p:spPr>
      </p:sp>
      <p:sp>
        <p:nvSpPr>
          <p:cNvPr id="48" name="Text 46"/>
          <p:cNvSpPr/>
          <p:nvPr/>
        </p:nvSpPr>
        <p:spPr>
          <a:xfrm>
            <a:off x="2096262" y="9573768"/>
            <a:ext cx="1639062" cy="914400"/>
          </a:xfrm>
          <a:prstGeom prst="rect">
            <a:avLst/>
          </a:prstGeom>
          <a:noFill/>
          <a:ln/>
        </p:spPr>
        <p:txBody>
          <a:bodyPr wrap="square" lIns="0" tIns="0" rIns="0" bIns="0" rtlCol="0" anchor="t"/>
          <a:lstStyle/>
          <a:p>
            <a:pPr algn="ctr" indent="0" marL="0">
              <a:buNone/>
            </a:pPr>
            <a:r>
              <a:rPr lang="en-US" sz="800" b="1" dirty="0">
                <a:solidFill>
                  <a:srgbClr val="FFFFFF"/>
                </a:solidFill>
                <a:latin typeface="Arial" pitchFamily="34" charset="0"/>
                <a:ea typeface="Arial" pitchFamily="34" charset="-122"/>
                <a:cs typeface="Arial" pitchFamily="34" charset="-120"/>
              </a:rPr>
              <a:t>رئيس اللجنة العلمية</a:t>
            </a:r>
            <a:endParaRPr lang="en-US" sz="800" dirty="0"/>
          </a:p>
          <a:p>
            <a:pPr algn="ctr" indent="0" marL="0">
              <a:buNone/>
            </a:pPr>
            <a:r>
              <a:rPr lang="en-US" sz="650" dirty="0">
                <a:solidFill>
                  <a:srgbClr val="D5D8DD"/>
                </a:solidFill>
                <a:latin typeface="Arial" pitchFamily="34" charset="0"/>
                <a:ea typeface="Arial" pitchFamily="34" charset="-122"/>
                <a:cs typeface="Arial" pitchFamily="34" charset="-120"/>
              </a:rPr>
              <a:t>Dr. Said MESKINE</a:t>
            </a:r>
            <a:endParaRPr lang="en-US" sz="800" dirty="0"/>
          </a:p>
          <a:p>
            <a:pPr algn="ctr" indent="0" marL="0">
              <a:buNone/>
            </a:pPr>
            <a:r>
              <a:rPr lang="en-US" sz="650" dirty="0">
                <a:solidFill>
                  <a:srgbClr val="D5D8DD"/>
                </a:solidFill>
                <a:latin typeface="Arial" pitchFamily="34" charset="0"/>
                <a:ea typeface="Arial" pitchFamily="34" charset="-122"/>
                <a:cs typeface="Arial" pitchFamily="34" charset="-120"/>
              </a:rPr>
              <a:t>Prof. Hocine GUECHICHI</a:t>
            </a:r>
            <a:endParaRPr lang="en-US" sz="800" dirty="0"/>
          </a:p>
          <a:p>
            <a:pPr algn="ctr" indent="0" marL="0">
              <a:buNone/>
            </a:pPr>
            <a:r>
              <a:rPr lang="en-US" sz="650" dirty="0">
                <a:solidFill>
                  <a:srgbClr val="D5D8DD"/>
                </a:solidFill>
                <a:latin typeface="Arial" pitchFamily="34" charset="0"/>
                <a:ea typeface="Arial" pitchFamily="34" charset="-122"/>
                <a:cs typeface="Arial" pitchFamily="34" charset="-120"/>
              </a:rPr>
              <a:t>Dr. Charef ABBES</a:t>
            </a:r>
            <a:endParaRPr lang="en-US" sz="800" dirty="0"/>
          </a:p>
          <a:p>
            <a:pPr algn="ctr" indent="0" marL="0">
              <a:buNone/>
            </a:pPr>
            <a:r>
              <a:rPr lang="en-US" sz="650" dirty="0">
                <a:solidFill>
                  <a:srgbClr val="D5D8DD"/>
                </a:solidFill>
                <a:latin typeface="Arial" pitchFamily="34" charset="0"/>
                <a:ea typeface="Arial" pitchFamily="34" charset="-122"/>
                <a:cs typeface="Arial" pitchFamily="34" charset="-120"/>
              </a:rPr>
              <a:t>Prof. Abdelkader BOUKORTT</a:t>
            </a:r>
            <a:endParaRPr lang="en-US" sz="800" dirty="0"/>
          </a:p>
          <a:p>
            <a:pPr algn="ctr" indent="0" marL="0">
              <a:buNone/>
            </a:pPr>
            <a:r>
              <a:rPr lang="en-US" sz="650" dirty="0">
                <a:solidFill>
                  <a:srgbClr val="D5D8DD"/>
                </a:solidFill>
                <a:latin typeface="Arial" pitchFamily="34" charset="0"/>
                <a:ea typeface="Arial" pitchFamily="34" charset="-122"/>
                <a:cs typeface="Arial" pitchFamily="34" charset="-120"/>
              </a:rPr>
              <a:t>Dr. Hamza ABBASSA</a:t>
            </a:r>
            <a:endParaRPr lang="en-US" sz="800" dirty="0"/>
          </a:p>
          <a:p>
            <a:pPr algn="ctr" indent="0" marL="0">
              <a:buNone/>
            </a:pPr>
            <a:r>
              <a:rPr lang="en-US" sz="700" dirty="0">
                <a:solidFill>
                  <a:srgbClr val="F2B233"/>
                </a:solidFill>
                <a:latin typeface="Arial" pitchFamily="34" charset="0"/>
                <a:ea typeface="Arial" pitchFamily="34" charset="-122"/>
                <a:cs typeface="Arial" pitchFamily="34" charset="-120"/>
              </a:rPr>
              <a:t>رؤساء الفرق</a:t>
            </a:r>
            <a:endParaRPr lang="en-US" sz="800" dirty="0"/>
          </a:p>
        </p:txBody>
      </p:sp>
      <p:sp>
        <p:nvSpPr>
          <p:cNvPr id="49" name="Shape 47"/>
          <p:cNvSpPr/>
          <p:nvPr/>
        </p:nvSpPr>
        <p:spPr>
          <a:xfrm>
            <a:off x="5557266" y="9509760"/>
            <a:ext cx="1639062" cy="0"/>
          </a:xfrm>
          <a:prstGeom prst="line">
            <a:avLst/>
          </a:prstGeom>
          <a:noFill/>
          <a:ln w="25400">
            <a:solidFill>
              <a:srgbClr val="F2B233"/>
            </a:solidFill>
            <a:prstDash val="solid"/>
          </a:ln>
        </p:spPr>
      </p:sp>
      <p:sp>
        <p:nvSpPr>
          <p:cNvPr id="50" name="Text 48"/>
          <p:cNvSpPr/>
          <p:nvPr/>
        </p:nvSpPr>
        <p:spPr>
          <a:xfrm>
            <a:off x="365760" y="9573768"/>
            <a:ext cx="1639062" cy="914400"/>
          </a:xfrm>
          <a:prstGeom prst="rect">
            <a:avLst/>
          </a:prstGeom>
          <a:noFill/>
          <a:ln/>
        </p:spPr>
        <p:txBody>
          <a:bodyPr wrap="square" lIns="0" tIns="0" rIns="0" bIns="0" rtlCol="0" anchor="t"/>
          <a:lstStyle/>
          <a:p>
            <a:pPr algn="ctr" indent="0" marL="0">
              <a:buNone/>
            </a:pPr>
            <a:r>
              <a:rPr lang="en-US" sz="800" b="1" dirty="0">
                <a:solidFill>
                  <a:srgbClr val="FFFFFF"/>
                </a:solidFill>
                <a:latin typeface="Arial" pitchFamily="34" charset="0"/>
                <a:ea typeface="Arial" pitchFamily="34" charset="-122"/>
                <a:cs typeface="Arial" pitchFamily="34" charset="-120"/>
              </a:rPr>
              <a:t>رئيس لجنة التنظيم</a:t>
            </a:r>
            <a:endParaRPr lang="en-US" sz="800" dirty="0"/>
          </a:p>
          <a:p>
            <a:pPr algn="ctr" indent="0" marL="0">
              <a:buNone/>
            </a:pPr>
            <a:r>
              <a:rPr lang="en-US" sz="750" dirty="0">
                <a:solidFill>
                  <a:srgbClr val="D5D8DD"/>
                </a:solidFill>
                <a:latin typeface="Arial" pitchFamily="34" charset="0"/>
                <a:ea typeface="Arial" pitchFamily="34" charset="-122"/>
                <a:cs typeface="Arial" pitchFamily="34" charset="-120"/>
              </a:rPr>
              <a:t>سيحدد لاحقا</a:t>
            </a:r>
            <a:endParaRPr lang="en-US" sz="8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6F4EF"/>
        </a:solidFill>
      </p:bgPr>
    </p:bg>
    <p:spTree>
      <p:nvGrpSpPr>
        <p:cNvPr id="1" name=""/>
        <p:cNvGrpSpPr/>
        <p:nvPr/>
      </p:nvGrpSpPr>
      <p:grpSpPr>
        <a:xfrm>
          <a:off x="0" y="0"/>
          <a:ext cx="0" cy="0"/>
          <a:chOff x="0" y="0"/>
          <a:chExt cx="0" cy="0"/>
        </a:xfrm>
      </p:grpSpPr>
      <p:sp>
        <p:nvSpPr>
          <p:cNvPr id="2" name="Shape 0"/>
          <p:cNvSpPr/>
          <p:nvPr/>
        </p:nvSpPr>
        <p:spPr>
          <a:xfrm>
            <a:off x="0" y="0"/>
            <a:ext cx="7562088" cy="868680"/>
          </a:xfrm>
          <a:prstGeom prst="rect">
            <a:avLst/>
          </a:prstGeom>
          <a:solidFill>
            <a:srgbClr val="15171C"/>
          </a:solidFill>
          <a:ln w="12700">
            <a:solidFill>
              <a:srgbClr val="15171C"/>
            </a:solidFill>
            <a:prstDash val="solid"/>
          </a:ln>
        </p:spPr>
      </p:sp>
      <p:sp>
        <p:nvSpPr>
          <p:cNvPr id="3" name="Text 1"/>
          <p:cNvSpPr/>
          <p:nvPr/>
        </p:nvSpPr>
        <p:spPr>
          <a:xfrm>
            <a:off x="457200" y="164592"/>
            <a:ext cx="6647688" cy="228600"/>
          </a:xfrm>
          <a:prstGeom prst="rect">
            <a:avLst/>
          </a:prstGeom>
          <a:noFill/>
          <a:ln/>
        </p:spPr>
        <p:txBody>
          <a:bodyPr wrap="square" lIns="0" tIns="0" rIns="0" bIns="0" rtlCol="0" anchor="t"/>
          <a:lstStyle/>
          <a:p>
            <a:pPr rtl="1" algn="r" indent="0" marL="0">
              <a:buNone/>
            </a:pPr>
            <a:r>
              <a:rPr lang="en-US" sz="1000" b="1" dirty="0">
                <a:solidFill>
                  <a:srgbClr val="F2B233"/>
                </a:solidFill>
                <a:latin typeface="Arial" pitchFamily="34" charset="0"/>
                <a:ea typeface="Arial" pitchFamily="34" charset="-122"/>
                <a:cs typeface="Arial" pitchFamily="34" charset="-120"/>
              </a:rPr>
              <a:t>اليوم العلمي · الخميس 26 نوفمبر 2026</a:t>
            </a:r>
            <a:endParaRPr lang="en-US" sz="1000" dirty="0"/>
          </a:p>
        </p:txBody>
      </p:sp>
      <p:sp>
        <p:nvSpPr>
          <p:cNvPr id="4" name="Text 2"/>
          <p:cNvSpPr/>
          <p:nvPr/>
        </p:nvSpPr>
        <p:spPr>
          <a:xfrm>
            <a:off x="457200" y="384048"/>
            <a:ext cx="6647688" cy="365760"/>
          </a:xfrm>
          <a:prstGeom prst="rect">
            <a:avLst/>
          </a:prstGeom>
          <a:noFill/>
          <a:ln/>
        </p:spPr>
        <p:txBody>
          <a:bodyPr wrap="square" lIns="0" tIns="0" rIns="0" bIns="0" rtlCol="0" anchor="t"/>
          <a:lstStyle/>
          <a:p>
            <a:pPr rtl="1" algn="r" indent="0" marL="0">
              <a:buNone/>
            </a:pPr>
            <a:r>
              <a:rPr lang="en-US" sz="1700" b="1" dirty="0">
                <a:solidFill>
                  <a:srgbClr val="FFFFFF"/>
                </a:solidFill>
                <a:latin typeface="Georgia" pitchFamily="34" charset="0"/>
                <a:ea typeface="Georgia" pitchFamily="34" charset="-122"/>
                <a:cs typeface="Georgia" pitchFamily="34" charset="-120"/>
              </a:rPr>
              <a:t>اليوم العلمي لمخبر ECP3M</a:t>
            </a:r>
            <a:endParaRPr lang="en-US" sz="1700" dirty="0"/>
          </a:p>
        </p:txBody>
      </p:sp>
      <p:sp>
        <p:nvSpPr>
          <p:cNvPr id="5" name="Shape 3"/>
          <p:cNvSpPr/>
          <p:nvPr/>
        </p:nvSpPr>
        <p:spPr>
          <a:xfrm>
            <a:off x="0" y="868680"/>
            <a:ext cx="1512418" cy="54864"/>
          </a:xfrm>
          <a:prstGeom prst="rect">
            <a:avLst/>
          </a:prstGeom>
          <a:solidFill>
            <a:srgbClr val="E8742C"/>
          </a:solidFill>
          <a:ln w="12700">
            <a:solidFill>
              <a:srgbClr val="E8742C"/>
            </a:solidFill>
            <a:prstDash val="solid"/>
          </a:ln>
        </p:spPr>
      </p:sp>
      <p:sp>
        <p:nvSpPr>
          <p:cNvPr id="6" name="Shape 4"/>
          <p:cNvSpPr/>
          <p:nvPr/>
        </p:nvSpPr>
        <p:spPr>
          <a:xfrm>
            <a:off x="1512418" y="868680"/>
            <a:ext cx="1512418" cy="54864"/>
          </a:xfrm>
          <a:prstGeom prst="rect">
            <a:avLst/>
          </a:prstGeom>
          <a:solidFill>
            <a:srgbClr val="E0A800"/>
          </a:solidFill>
          <a:ln w="12700">
            <a:solidFill>
              <a:srgbClr val="E0A800"/>
            </a:solidFill>
            <a:prstDash val="solid"/>
          </a:ln>
        </p:spPr>
      </p:sp>
      <p:sp>
        <p:nvSpPr>
          <p:cNvPr id="7" name="Shape 5"/>
          <p:cNvSpPr/>
          <p:nvPr/>
        </p:nvSpPr>
        <p:spPr>
          <a:xfrm>
            <a:off x="3024835" y="868680"/>
            <a:ext cx="1512418" cy="54864"/>
          </a:xfrm>
          <a:prstGeom prst="rect">
            <a:avLst/>
          </a:prstGeom>
          <a:solidFill>
            <a:srgbClr val="22B35E"/>
          </a:solidFill>
          <a:ln w="12700">
            <a:solidFill>
              <a:srgbClr val="22B35E"/>
            </a:solidFill>
            <a:prstDash val="solid"/>
          </a:ln>
        </p:spPr>
      </p:sp>
      <p:sp>
        <p:nvSpPr>
          <p:cNvPr id="8" name="Shape 6"/>
          <p:cNvSpPr/>
          <p:nvPr/>
        </p:nvSpPr>
        <p:spPr>
          <a:xfrm>
            <a:off x="4537253" y="868680"/>
            <a:ext cx="1512418" cy="54864"/>
          </a:xfrm>
          <a:prstGeom prst="rect">
            <a:avLst/>
          </a:prstGeom>
          <a:solidFill>
            <a:srgbClr val="E04861"/>
          </a:solidFill>
          <a:ln w="12700">
            <a:solidFill>
              <a:srgbClr val="E04861"/>
            </a:solidFill>
            <a:prstDash val="solid"/>
          </a:ln>
        </p:spPr>
      </p:sp>
      <p:sp>
        <p:nvSpPr>
          <p:cNvPr id="9" name="Shape 7"/>
          <p:cNvSpPr/>
          <p:nvPr/>
        </p:nvSpPr>
        <p:spPr>
          <a:xfrm>
            <a:off x="6049670" y="868680"/>
            <a:ext cx="1512418" cy="54864"/>
          </a:xfrm>
          <a:prstGeom prst="rect">
            <a:avLst/>
          </a:prstGeom>
          <a:solidFill>
            <a:srgbClr val="8B5CF6"/>
          </a:solidFill>
          <a:ln w="12700">
            <a:solidFill>
              <a:srgbClr val="8B5CF6"/>
            </a:solidFill>
            <a:prstDash val="solid"/>
          </a:ln>
        </p:spPr>
      </p:sp>
      <p:sp>
        <p:nvSpPr>
          <p:cNvPr id="10" name="Text 8"/>
          <p:cNvSpPr/>
          <p:nvPr/>
        </p:nvSpPr>
        <p:spPr>
          <a:xfrm>
            <a:off x="457200" y="1097280"/>
            <a:ext cx="6647688" cy="292608"/>
          </a:xfrm>
          <a:prstGeom prst="rect">
            <a:avLst/>
          </a:prstGeom>
          <a:noFill/>
          <a:ln/>
        </p:spPr>
        <p:txBody>
          <a:bodyPr wrap="square" lIns="0" tIns="0" rIns="0" bIns="0" rtlCol="0" anchor="t"/>
          <a:lstStyle/>
          <a:p>
            <a:pPr rtl="1" algn="r" indent="0" marL="0">
              <a:buNone/>
            </a:pPr>
            <a:r>
              <a:rPr lang="en-US" sz="1400" b="1" dirty="0">
                <a:solidFill>
                  <a:srgbClr val="0A6B5E"/>
                </a:solidFill>
                <a:latin typeface="Georgia" pitchFamily="34" charset="0"/>
                <a:ea typeface="Georgia" pitchFamily="34" charset="-122"/>
                <a:cs typeface="Georgia" pitchFamily="34" charset="-120"/>
              </a:rPr>
              <a:t>تمهيد</a:t>
            </a:r>
            <a:endParaRPr lang="en-US" sz="1400" dirty="0"/>
          </a:p>
        </p:txBody>
      </p:sp>
      <p:sp>
        <p:nvSpPr>
          <p:cNvPr id="11" name="Shape 9"/>
          <p:cNvSpPr/>
          <p:nvPr/>
        </p:nvSpPr>
        <p:spPr>
          <a:xfrm>
            <a:off x="457200" y="1408176"/>
            <a:ext cx="6647688" cy="0"/>
          </a:xfrm>
          <a:prstGeom prst="line">
            <a:avLst/>
          </a:prstGeom>
          <a:noFill/>
          <a:ln w="19050">
            <a:solidFill>
              <a:srgbClr val="DDD8CF"/>
            </a:solidFill>
            <a:prstDash val="solid"/>
          </a:ln>
        </p:spPr>
      </p:sp>
      <p:sp>
        <p:nvSpPr>
          <p:cNvPr id="12" name="Shape 10"/>
          <p:cNvSpPr/>
          <p:nvPr/>
        </p:nvSpPr>
        <p:spPr>
          <a:xfrm>
            <a:off x="457200" y="1508760"/>
            <a:ext cx="6647688" cy="1691640"/>
          </a:xfrm>
          <a:prstGeom prst="roundRect">
            <a:avLst>
              <a:gd name="adj" fmla="val 4324"/>
            </a:avLst>
          </a:prstGeom>
          <a:solidFill>
            <a:srgbClr val="FFFFFF"/>
          </a:solidFill>
          <a:ln w="12700">
            <a:solidFill>
              <a:srgbClr val="DDD8CF"/>
            </a:solidFill>
            <a:prstDash val="solid"/>
          </a:ln>
        </p:spPr>
      </p:sp>
      <p:sp>
        <p:nvSpPr>
          <p:cNvPr id="13" name="Text 11"/>
          <p:cNvSpPr/>
          <p:nvPr/>
        </p:nvSpPr>
        <p:spPr>
          <a:xfrm>
            <a:off x="640080" y="1600200"/>
            <a:ext cx="6281928" cy="1554480"/>
          </a:xfrm>
          <a:prstGeom prst="rect">
            <a:avLst/>
          </a:prstGeom>
          <a:noFill/>
          <a:ln/>
        </p:spPr>
        <p:txBody>
          <a:bodyPr wrap="square" lIns="0" tIns="0" rIns="0" bIns="0" rtlCol="0" anchor="t"/>
          <a:lstStyle/>
          <a:p>
            <a:pPr rtl="1" algn="r" indent="0" marL="0">
              <a:buNone/>
            </a:pPr>
            <a:r>
              <a:rPr lang="en-US" sz="1000" dirty="0">
                <a:solidFill>
                  <a:srgbClr val="15171C"/>
                </a:solidFill>
                <a:latin typeface="Arial" pitchFamily="34" charset="0"/>
                <a:ea typeface="Arial" pitchFamily="34" charset="-122"/>
                <a:cs typeface="Arial" pitchFamily="34" charset="-120"/>
              </a:rPr>
              <a:t>في إطار أنشطته العلمية، ينظم مخبر ECP3M يومه العلمي حول موضوع «الابتكار والبحث وآفاق مخبر ECP3M». تجمع هذه التظاهرة الباحثين والأساتذة الباحثين وطلبة الدكتوراه والطلبة والشركاء لتبادل أحدث النتائج وفتح آفاق جديدة للتعاون.</a:t>
            </a:r>
            <a:endParaRPr lang="en-US" sz="1000" dirty="0"/>
          </a:p>
          <a:p>
            <a:pPr rtl="1" algn="r" indent="0" marL="0">
              <a:buNone/>
            </a:pPr>
            <a:r>
              <a:rPr lang="en-US" sz="1000" dirty="0">
                <a:solidFill>
                  <a:srgbClr val="15171C"/>
                </a:solidFill>
                <a:latin typeface="Arial" pitchFamily="34" charset="0"/>
                <a:ea typeface="Arial" pitchFamily="34" charset="-122"/>
                <a:cs typeface="Arial" pitchFamily="34" charset="-120"/>
              </a:rPr>
              <a:t>وتبرز كفاءات المخبر في محاكاة المواد وإعدادها وتوصيفها، عند تقاطع الإلكترونيك والفيزياء والكيمياء التطبيقية والتحكم الآلي والميكانيك.</a:t>
            </a:r>
            <a:endParaRPr lang="en-US" sz="1000" dirty="0"/>
          </a:p>
          <a:p>
            <a:pPr rtl="1" algn="r" indent="0" marL="0">
              <a:buNone/>
            </a:pPr>
            <a:r>
              <a:rPr lang="en-US" sz="1000" dirty="0">
                <a:solidFill>
                  <a:srgbClr val="15171C"/>
                </a:solidFill>
                <a:latin typeface="Arial" pitchFamily="34" charset="0"/>
                <a:ea typeface="Arial" pitchFamily="34" charset="-122"/>
                <a:cs typeface="Arial" pitchFamily="34" charset="-120"/>
              </a:rPr>
              <a:t>ندعو طلبة الدكتوراه والباحثين بحرارة إلى تقديم ملخصاتهم للمساهمة في إنجاح هذه التظاهرة.</a:t>
            </a:r>
            <a:endParaRPr lang="en-US" sz="1000" dirty="0"/>
          </a:p>
        </p:txBody>
      </p:sp>
      <p:sp>
        <p:nvSpPr>
          <p:cNvPr id="14" name="Text 12"/>
          <p:cNvSpPr/>
          <p:nvPr/>
        </p:nvSpPr>
        <p:spPr>
          <a:xfrm>
            <a:off x="457200" y="3383280"/>
            <a:ext cx="6647688" cy="292608"/>
          </a:xfrm>
          <a:prstGeom prst="rect">
            <a:avLst/>
          </a:prstGeom>
          <a:noFill/>
          <a:ln/>
        </p:spPr>
        <p:txBody>
          <a:bodyPr wrap="square" lIns="0" tIns="0" rIns="0" bIns="0" rtlCol="0" anchor="t"/>
          <a:lstStyle/>
          <a:p>
            <a:pPr rtl="1" algn="r" indent="0" marL="0">
              <a:buNone/>
            </a:pPr>
            <a:r>
              <a:rPr lang="en-US" sz="1400" b="1" dirty="0">
                <a:solidFill>
                  <a:srgbClr val="0A6B5E"/>
                </a:solidFill>
                <a:latin typeface="Georgia" pitchFamily="34" charset="0"/>
                <a:ea typeface="Georgia" pitchFamily="34" charset="-122"/>
                <a:cs typeface="Georgia" pitchFamily="34" charset="-120"/>
              </a:rPr>
              <a:t>المحاور العلمية</a:t>
            </a:r>
            <a:endParaRPr lang="en-US" sz="1400" dirty="0"/>
          </a:p>
        </p:txBody>
      </p:sp>
      <p:sp>
        <p:nvSpPr>
          <p:cNvPr id="15" name="Shape 13"/>
          <p:cNvSpPr/>
          <p:nvPr/>
        </p:nvSpPr>
        <p:spPr>
          <a:xfrm>
            <a:off x="457200" y="3694176"/>
            <a:ext cx="6647688" cy="0"/>
          </a:xfrm>
          <a:prstGeom prst="line">
            <a:avLst/>
          </a:prstGeom>
          <a:noFill/>
          <a:ln w="19050">
            <a:solidFill>
              <a:srgbClr val="DDD8CF"/>
            </a:solidFill>
            <a:prstDash val="solid"/>
          </a:ln>
        </p:spPr>
      </p:sp>
      <p:sp>
        <p:nvSpPr>
          <p:cNvPr id="16" name="Shape 14"/>
          <p:cNvSpPr/>
          <p:nvPr/>
        </p:nvSpPr>
        <p:spPr>
          <a:xfrm>
            <a:off x="457200" y="3794760"/>
            <a:ext cx="6647688" cy="822960"/>
          </a:xfrm>
          <a:prstGeom prst="roundRect">
            <a:avLst>
              <a:gd name="adj" fmla="val 8889"/>
            </a:avLst>
          </a:prstGeom>
          <a:solidFill>
            <a:srgbClr val="FFFFFF"/>
          </a:solidFill>
          <a:ln w="12700">
            <a:solidFill>
              <a:srgbClr val="DDD8CF"/>
            </a:solidFill>
            <a:prstDash val="solid"/>
          </a:ln>
        </p:spPr>
      </p:sp>
      <p:sp>
        <p:nvSpPr>
          <p:cNvPr id="17" name="Shape 15"/>
          <p:cNvSpPr/>
          <p:nvPr/>
        </p:nvSpPr>
        <p:spPr>
          <a:xfrm>
            <a:off x="7013448" y="3794760"/>
            <a:ext cx="91440" cy="822960"/>
          </a:xfrm>
          <a:prstGeom prst="rect">
            <a:avLst>
              <a:gd name="adj" fmla="val 120000"/>
            </a:avLst>
          </a:prstGeom>
          <a:solidFill>
            <a:srgbClr val="E0A800"/>
          </a:solidFill>
          <a:ln w="12700">
            <a:solidFill>
              <a:srgbClr val="E0A800"/>
            </a:solidFill>
            <a:prstDash val="solid"/>
          </a:ln>
        </p:spPr>
      </p:sp>
      <p:sp>
        <p:nvSpPr>
          <p:cNvPr id="18" name="Shape 16"/>
          <p:cNvSpPr/>
          <p:nvPr/>
        </p:nvSpPr>
        <p:spPr>
          <a:xfrm>
            <a:off x="6373368" y="3977640"/>
            <a:ext cx="457200" cy="457200"/>
          </a:xfrm>
          <a:prstGeom prst="ellipse">
            <a:avLst/>
          </a:prstGeom>
          <a:solidFill>
            <a:srgbClr val="E0A800"/>
          </a:solidFill>
          <a:ln w="12700">
            <a:solidFill>
              <a:srgbClr val="E0A800"/>
            </a:solidFill>
            <a:prstDash val="solid"/>
          </a:ln>
        </p:spPr>
      </p:sp>
      <p:sp>
        <p:nvSpPr>
          <p:cNvPr id="19" name="Text 17"/>
          <p:cNvSpPr/>
          <p:nvPr/>
        </p:nvSpPr>
        <p:spPr>
          <a:xfrm>
            <a:off x="6373368" y="4069080"/>
            <a:ext cx="457200" cy="274320"/>
          </a:xfrm>
          <a:prstGeom prst="rect">
            <a:avLst/>
          </a:prstGeom>
          <a:noFill/>
          <a:ln/>
        </p:spPr>
        <p:txBody>
          <a:bodyPr wrap="square" lIns="0" tIns="0" rIns="0" bIns="0" rtlCol="0" anchor="t"/>
          <a:lstStyle/>
          <a:p>
            <a:pPr rtl="1" algn="ctr" indent="0" marL="0">
              <a:buNone/>
            </a:pPr>
            <a:r>
              <a:rPr lang="en-US" sz="1400" b="1" dirty="0">
                <a:solidFill>
                  <a:srgbClr val="FFFFFF"/>
                </a:solidFill>
                <a:latin typeface="Georgia" pitchFamily="34" charset="0"/>
                <a:ea typeface="Georgia" pitchFamily="34" charset="-122"/>
                <a:cs typeface="Georgia" pitchFamily="34" charset="-120"/>
              </a:rPr>
              <a:t>1</a:t>
            </a:r>
            <a:endParaRPr lang="en-US" sz="1400" dirty="0"/>
          </a:p>
        </p:txBody>
      </p:sp>
      <p:sp>
        <p:nvSpPr>
          <p:cNvPr id="20" name="Text 18"/>
          <p:cNvSpPr/>
          <p:nvPr/>
        </p:nvSpPr>
        <p:spPr>
          <a:xfrm>
            <a:off x="640080" y="3867912"/>
            <a:ext cx="5550408" cy="256032"/>
          </a:xfrm>
          <a:prstGeom prst="rect">
            <a:avLst/>
          </a:prstGeom>
          <a:noFill/>
          <a:ln/>
        </p:spPr>
        <p:txBody>
          <a:bodyPr wrap="square" lIns="0" tIns="0" rIns="0" bIns="0" rtlCol="0" anchor="t"/>
          <a:lstStyle/>
          <a:p>
            <a:pPr rtl="1" algn="r" indent="0" marL="0">
              <a:buNone/>
            </a:pPr>
            <a:r>
              <a:rPr lang="en-US" sz="1150" b="1" dirty="0">
                <a:solidFill>
                  <a:srgbClr val="15171C"/>
                </a:solidFill>
                <a:latin typeface="Arial" pitchFamily="34" charset="0"/>
                <a:ea typeface="Arial" pitchFamily="34" charset="-122"/>
                <a:cs typeface="Arial" pitchFamily="34" charset="-120"/>
              </a:rPr>
              <a:t>الإلكترونيك والكهروتقنية</a:t>
            </a:r>
            <a:endParaRPr lang="en-US" sz="1150" dirty="0"/>
          </a:p>
        </p:txBody>
      </p:sp>
      <p:sp>
        <p:nvSpPr>
          <p:cNvPr id="21" name="Text 19"/>
          <p:cNvSpPr/>
          <p:nvPr/>
        </p:nvSpPr>
        <p:spPr>
          <a:xfrm>
            <a:off x="640080" y="4123944"/>
            <a:ext cx="5550408" cy="292608"/>
          </a:xfrm>
          <a:prstGeom prst="rect">
            <a:avLst/>
          </a:prstGeom>
          <a:noFill/>
          <a:ln/>
        </p:spPr>
        <p:txBody>
          <a:bodyPr wrap="square" lIns="0" tIns="0" rIns="0" bIns="0" rtlCol="0" anchor="t"/>
          <a:lstStyle/>
          <a:p>
            <a:pPr rtl="1" algn="r" indent="0" marL="0">
              <a:buNone/>
            </a:pPr>
            <a:r>
              <a:rPr lang="en-US" sz="850" dirty="0">
                <a:solidFill>
                  <a:srgbClr val="5B6068"/>
                </a:solidFill>
                <a:latin typeface="Arial" pitchFamily="34" charset="0"/>
                <a:ea typeface="Arial" pitchFamily="34" charset="-122"/>
                <a:cs typeface="Arial" pitchFamily="34" charset="-120"/>
              </a:rPr>
              <a:t>مستشعرات مفعول هول والمكونات الإلكترونية الضوئية والخلايا الشمسية ومحولات القدرة والمحولات الميكروية.</a:t>
            </a:r>
            <a:endParaRPr lang="en-US" sz="850" dirty="0"/>
          </a:p>
        </p:txBody>
      </p:sp>
      <p:sp>
        <p:nvSpPr>
          <p:cNvPr id="22" name="Text 20"/>
          <p:cNvSpPr/>
          <p:nvPr/>
        </p:nvSpPr>
        <p:spPr>
          <a:xfrm>
            <a:off x="640080" y="4416552"/>
            <a:ext cx="5550408" cy="182880"/>
          </a:xfrm>
          <a:prstGeom prst="rect">
            <a:avLst/>
          </a:prstGeom>
          <a:noFill/>
          <a:ln/>
        </p:spPr>
        <p:txBody>
          <a:bodyPr wrap="square" lIns="0" tIns="0" rIns="0" bIns="0" rtlCol="0" anchor="t"/>
          <a:lstStyle/>
          <a:p>
            <a:pPr rtl="1" algn="r" indent="0" marL="0">
              <a:buNone/>
            </a:pPr>
            <a:r>
              <a:rPr lang="en-US" sz="750" b="1" dirty="0">
                <a:solidFill>
                  <a:srgbClr val="8A6100"/>
                </a:solidFill>
                <a:latin typeface="Arial" pitchFamily="34" charset="0"/>
                <a:ea typeface="Arial" pitchFamily="34" charset="-122"/>
                <a:cs typeface="Arial" pitchFamily="34" charset="-120"/>
              </a:rPr>
              <a:t>الفريق 4  ·  الباحثون المشاركون</a:t>
            </a:r>
            <a:endParaRPr lang="en-US" sz="750" dirty="0"/>
          </a:p>
        </p:txBody>
      </p:sp>
      <p:sp>
        <p:nvSpPr>
          <p:cNvPr id="23" name="Shape 21"/>
          <p:cNvSpPr/>
          <p:nvPr/>
        </p:nvSpPr>
        <p:spPr>
          <a:xfrm>
            <a:off x="457200" y="4709160"/>
            <a:ext cx="6647688" cy="822960"/>
          </a:xfrm>
          <a:prstGeom prst="roundRect">
            <a:avLst>
              <a:gd name="adj" fmla="val 8889"/>
            </a:avLst>
          </a:prstGeom>
          <a:solidFill>
            <a:srgbClr val="FFFFFF"/>
          </a:solidFill>
          <a:ln w="12700">
            <a:solidFill>
              <a:srgbClr val="DDD8CF"/>
            </a:solidFill>
            <a:prstDash val="solid"/>
          </a:ln>
        </p:spPr>
      </p:sp>
      <p:sp>
        <p:nvSpPr>
          <p:cNvPr id="24" name="Shape 22"/>
          <p:cNvSpPr/>
          <p:nvPr/>
        </p:nvSpPr>
        <p:spPr>
          <a:xfrm>
            <a:off x="7013448" y="4709160"/>
            <a:ext cx="91440" cy="822960"/>
          </a:xfrm>
          <a:prstGeom prst="rect">
            <a:avLst>
              <a:gd name="adj" fmla="val 120000"/>
            </a:avLst>
          </a:prstGeom>
          <a:solidFill>
            <a:srgbClr val="22B35E"/>
          </a:solidFill>
          <a:ln w="12700">
            <a:solidFill>
              <a:srgbClr val="22B35E"/>
            </a:solidFill>
            <a:prstDash val="solid"/>
          </a:ln>
        </p:spPr>
      </p:sp>
      <p:sp>
        <p:nvSpPr>
          <p:cNvPr id="25" name="Shape 23"/>
          <p:cNvSpPr/>
          <p:nvPr/>
        </p:nvSpPr>
        <p:spPr>
          <a:xfrm>
            <a:off x="6373368" y="4892040"/>
            <a:ext cx="457200" cy="457200"/>
          </a:xfrm>
          <a:prstGeom prst="ellipse">
            <a:avLst/>
          </a:prstGeom>
          <a:solidFill>
            <a:srgbClr val="22B35E"/>
          </a:solidFill>
          <a:ln w="12700">
            <a:solidFill>
              <a:srgbClr val="22B35E"/>
            </a:solidFill>
            <a:prstDash val="solid"/>
          </a:ln>
        </p:spPr>
      </p:sp>
      <p:sp>
        <p:nvSpPr>
          <p:cNvPr id="26" name="Text 24"/>
          <p:cNvSpPr/>
          <p:nvPr/>
        </p:nvSpPr>
        <p:spPr>
          <a:xfrm>
            <a:off x="6373368" y="4983480"/>
            <a:ext cx="457200" cy="274320"/>
          </a:xfrm>
          <a:prstGeom prst="rect">
            <a:avLst/>
          </a:prstGeom>
          <a:noFill/>
          <a:ln/>
        </p:spPr>
        <p:txBody>
          <a:bodyPr wrap="square" lIns="0" tIns="0" rIns="0" bIns="0" rtlCol="0" anchor="t"/>
          <a:lstStyle/>
          <a:p>
            <a:pPr rtl="1" algn="ctr" indent="0" marL="0">
              <a:buNone/>
            </a:pPr>
            <a:r>
              <a:rPr lang="en-US" sz="1400" b="1" dirty="0">
                <a:solidFill>
                  <a:srgbClr val="FFFFFF"/>
                </a:solidFill>
                <a:latin typeface="Georgia" pitchFamily="34" charset="0"/>
                <a:ea typeface="Georgia" pitchFamily="34" charset="-122"/>
                <a:cs typeface="Georgia" pitchFamily="34" charset="-120"/>
              </a:rPr>
              <a:t>2</a:t>
            </a:r>
            <a:endParaRPr lang="en-US" sz="1400" dirty="0"/>
          </a:p>
        </p:txBody>
      </p:sp>
      <p:sp>
        <p:nvSpPr>
          <p:cNvPr id="27" name="Text 25"/>
          <p:cNvSpPr/>
          <p:nvPr/>
        </p:nvSpPr>
        <p:spPr>
          <a:xfrm>
            <a:off x="640080" y="4782312"/>
            <a:ext cx="5550408" cy="256032"/>
          </a:xfrm>
          <a:prstGeom prst="rect">
            <a:avLst/>
          </a:prstGeom>
          <a:noFill/>
          <a:ln/>
        </p:spPr>
        <p:txBody>
          <a:bodyPr wrap="square" lIns="0" tIns="0" rIns="0" bIns="0" rtlCol="0" anchor="t"/>
          <a:lstStyle/>
          <a:p>
            <a:pPr rtl="1" algn="r" indent="0" marL="0">
              <a:buNone/>
            </a:pPr>
            <a:r>
              <a:rPr lang="en-US" sz="1150" b="1" dirty="0">
                <a:solidFill>
                  <a:srgbClr val="15171C"/>
                </a:solidFill>
                <a:latin typeface="Arial" pitchFamily="34" charset="0"/>
                <a:ea typeface="Arial" pitchFamily="34" charset="-122"/>
                <a:cs typeface="Arial" pitchFamily="34" charset="-120"/>
              </a:rPr>
              <a:t>العلوم التطبيقية والكيمياء</a:t>
            </a:r>
            <a:endParaRPr lang="en-US" sz="1150" dirty="0"/>
          </a:p>
        </p:txBody>
      </p:sp>
      <p:sp>
        <p:nvSpPr>
          <p:cNvPr id="28" name="Text 26"/>
          <p:cNvSpPr/>
          <p:nvPr/>
        </p:nvSpPr>
        <p:spPr>
          <a:xfrm>
            <a:off x="640080" y="5038344"/>
            <a:ext cx="5550408" cy="292608"/>
          </a:xfrm>
          <a:prstGeom prst="rect">
            <a:avLst/>
          </a:prstGeom>
          <a:noFill/>
          <a:ln/>
        </p:spPr>
        <p:txBody>
          <a:bodyPr wrap="square" lIns="0" tIns="0" rIns="0" bIns="0" rtlCol="0" anchor="t"/>
          <a:lstStyle/>
          <a:p>
            <a:pPr rtl="1" algn="r" indent="0" marL="0">
              <a:buNone/>
            </a:pPr>
            <a:r>
              <a:rPr lang="en-US" sz="850" dirty="0">
                <a:solidFill>
                  <a:srgbClr val="5B6068"/>
                </a:solidFill>
                <a:latin typeface="Arial" pitchFamily="34" charset="0"/>
                <a:ea typeface="Arial" pitchFamily="34" charset="-122"/>
                <a:cs typeface="Arial" pitchFamily="34" charset="-120"/>
              </a:rPr>
              <a:t>إعداد الشرائح الرقيقة (sol-gel وSILAR وdip-coating) والمركبات النانوية وZnO وCZTS والتخليق الحراري المائي وتوصيف المواد.</a:t>
            </a:r>
            <a:endParaRPr lang="en-US" sz="850" dirty="0"/>
          </a:p>
        </p:txBody>
      </p:sp>
      <p:sp>
        <p:nvSpPr>
          <p:cNvPr id="29" name="Text 27"/>
          <p:cNvSpPr/>
          <p:nvPr/>
        </p:nvSpPr>
        <p:spPr>
          <a:xfrm>
            <a:off x="640080" y="5330952"/>
            <a:ext cx="5550408" cy="182880"/>
          </a:xfrm>
          <a:prstGeom prst="rect">
            <a:avLst/>
          </a:prstGeom>
          <a:noFill/>
          <a:ln/>
        </p:spPr>
        <p:txBody>
          <a:bodyPr wrap="square" lIns="0" tIns="0" rIns="0" bIns="0" rtlCol="0" anchor="t"/>
          <a:lstStyle/>
          <a:p>
            <a:pPr rtl="1" algn="r" indent="0" marL="0">
              <a:buNone/>
            </a:pPr>
            <a:r>
              <a:rPr lang="en-US" sz="750" b="1" dirty="0">
                <a:solidFill>
                  <a:srgbClr val="22B35E"/>
                </a:solidFill>
                <a:latin typeface="Arial" pitchFamily="34" charset="0"/>
                <a:ea typeface="Arial" pitchFamily="34" charset="-122"/>
                <a:cs typeface="Arial" pitchFamily="34" charset="-120"/>
              </a:rPr>
              <a:t>الفريق 3  ·  الفريق 1</a:t>
            </a:r>
            <a:endParaRPr lang="en-US" sz="750" dirty="0"/>
          </a:p>
        </p:txBody>
      </p:sp>
      <p:sp>
        <p:nvSpPr>
          <p:cNvPr id="30" name="Shape 28"/>
          <p:cNvSpPr/>
          <p:nvPr/>
        </p:nvSpPr>
        <p:spPr>
          <a:xfrm>
            <a:off x="457200" y="5623560"/>
            <a:ext cx="6647688" cy="822960"/>
          </a:xfrm>
          <a:prstGeom prst="roundRect">
            <a:avLst>
              <a:gd name="adj" fmla="val 8889"/>
            </a:avLst>
          </a:prstGeom>
          <a:solidFill>
            <a:srgbClr val="FFFFFF"/>
          </a:solidFill>
          <a:ln w="12700">
            <a:solidFill>
              <a:srgbClr val="DDD8CF"/>
            </a:solidFill>
            <a:prstDash val="solid"/>
          </a:ln>
        </p:spPr>
      </p:sp>
      <p:sp>
        <p:nvSpPr>
          <p:cNvPr id="31" name="Shape 29"/>
          <p:cNvSpPr/>
          <p:nvPr/>
        </p:nvSpPr>
        <p:spPr>
          <a:xfrm>
            <a:off x="7013448" y="5623560"/>
            <a:ext cx="91440" cy="822960"/>
          </a:xfrm>
          <a:prstGeom prst="rect">
            <a:avLst>
              <a:gd name="adj" fmla="val 120000"/>
            </a:avLst>
          </a:prstGeom>
          <a:solidFill>
            <a:srgbClr val="E04861"/>
          </a:solidFill>
          <a:ln w="12700">
            <a:solidFill>
              <a:srgbClr val="E04861"/>
            </a:solidFill>
            <a:prstDash val="solid"/>
          </a:ln>
        </p:spPr>
      </p:sp>
      <p:sp>
        <p:nvSpPr>
          <p:cNvPr id="32" name="Shape 30"/>
          <p:cNvSpPr/>
          <p:nvPr/>
        </p:nvSpPr>
        <p:spPr>
          <a:xfrm>
            <a:off x="6373368" y="5806440"/>
            <a:ext cx="457200" cy="457200"/>
          </a:xfrm>
          <a:prstGeom prst="ellipse">
            <a:avLst/>
          </a:prstGeom>
          <a:solidFill>
            <a:srgbClr val="E04861"/>
          </a:solidFill>
          <a:ln w="12700">
            <a:solidFill>
              <a:srgbClr val="E04861"/>
            </a:solidFill>
            <a:prstDash val="solid"/>
          </a:ln>
        </p:spPr>
      </p:sp>
      <p:sp>
        <p:nvSpPr>
          <p:cNvPr id="33" name="Text 31"/>
          <p:cNvSpPr/>
          <p:nvPr/>
        </p:nvSpPr>
        <p:spPr>
          <a:xfrm>
            <a:off x="6373368" y="5897880"/>
            <a:ext cx="457200" cy="274320"/>
          </a:xfrm>
          <a:prstGeom prst="rect">
            <a:avLst/>
          </a:prstGeom>
          <a:noFill/>
          <a:ln/>
        </p:spPr>
        <p:txBody>
          <a:bodyPr wrap="square" lIns="0" tIns="0" rIns="0" bIns="0" rtlCol="0" anchor="t"/>
          <a:lstStyle/>
          <a:p>
            <a:pPr rtl="1" algn="ctr" indent="0" marL="0">
              <a:buNone/>
            </a:pPr>
            <a:r>
              <a:rPr lang="en-US" sz="1400" b="1" dirty="0">
                <a:solidFill>
                  <a:srgbClr val="FFFFFF"/>
                </a:solidFill>
                <a:latin typeface="Georgia" pitchFamily="34" charset="0"/>
                <a:ea typeface="Georgia" pitchFamily="34" charset="-122"/>
                <a:cs typeface="Georgia" pitchFamily="34" charset="-120"/>
              </a:rPr>
              <a:t>3</a:t>
            </a:r>
            <a:endParaRPr lang="en-US" sz="1400" dirty="0"/>
          </a:p>
        </p:txBody>
      </p:sp>
      <p:sp>
        <p:nvSpPr>
          <p:cNvPr id="34" name="Text 32"/>
          <p:cNvSpPr/>
          <p:nvPr/>
        </p:nvSpPr>
        <p:spPr>
          <a:xfrm>
            <a:off x="640080" y="5696712"/>
            <a:ext cx="5550408" cy="256032"/>
          </a:xfrm>
          <a:prstGeom prst="rect">
            <a:avLst/>
          </a:prstGeom>
          <a:noFill/>
          <a:ln/>
        </p:spPr>
        <p:txBody>
          <a:bodyPr wrap="square" lIns="0" tIns="0" rIns="0" bIns="0" rtlCol="0" anchor="t"/>
          <a:lstStyle/>
          <a:p>
            <a:pPr rtl="1" algn="r" indent="0" marL="0">
              <a:buNone/>
            </a:pPr>
            <a:r>
              <a:rPr lang="en-US" sz="1150" b="1" dirty="0">
                <a:solidFill>
                  <a:srgbClr val="15171C"/>
                </a:solidFill>
                <a:latin typeface="Arial" pitchFamily="34" charset="0"/>
                <a:ea typeface="Arial" pitchFamily="34" charset="-122"/>
                <a:cs typeface="Arial" pitchFamily="34" charset="-120"/>
              </a:rPr>
              <a:t>الفيزياء</a:t>
            </a:r>
            <a:endParaRPr lang="en-US" sz="1150" dirty="0"/>
          </a:p>
        </p:txBody>
      </p:sp>
      <p:sp>
        <p:nvSpPr>
          <p:cNvPr id="35" name="Text 33"/>
          <p:cNvSpPr/>
          <p:nvPr/>
        </p:nvSpPr>
        <p:spPr>
          <a:xfrm>
            <a:off x="640080" y="5952744"/>
            <a:ext cx="5550408" cy="292608"/>
          </a:xfrm>
          <a:prstGeom prst="rect">
            <a:avLst/>
          </a:prstGeom>
          <a:noFill/>
          <a:ln/>
        </p:spPr>
        <p:txBody>
          <a:bodyPr wrap="square" lIns="0" tIns="0" rIns="0" bIns="0" rtlCol="0" anchor="t"/>
          <a:lstStyle/>
          <a:p>
            <a:pPr rtl="1" algn="r" indent="0" marL="0">
              <a:buNone/>
            </a:pPr>
            <a:r>
              <a:rPr lang="en-US" sz="850" dirty="0">
                <a:solidFill>
                  <a:srgbClr val="5B6068"/>
                </a:solidFill>
                <a:latin typeface="Arial" pitchFamily="34" charset="0"/>
                <a:ea typeface="Arial" pitchFamily="34" charset="-122"/>
                <a:cs typeface="Arial" pitchFamily="34" charset="-120"/>
              </a:rPr>
              <a:t>حسابات المبادئ الأولى (DFT) والمغناطيسية وسبائك هويسلر والسبينترونيك والمواد ثنائية الأبعاد.</a:t>
            </a:r>
            <a:endParaRPr lang="en-US" sz="850" dirty="0"/>
          </a:p>
        </p:txBody>
      </p:sp>
      <p:sp>
        <p:nvSpPr>
          <p:cNvPr id="36" name="Text 34"/>
          <p:cNvSpPr/>
          <p:nvPr/>
        </p:nvSpPr>
        <p:spPr>
          <a:xfrm>
            <a:off x="640080" y="6245352"/>
            <a:ext cx="5550408" cy="182880"/>
          </a:xfrm>
          <a:prstGeom prst="rect">
            <a:avLst/>
          </a:prstGeom>
          <a:noFill/>
          <a:ln/>
        </p:spPr>
        <p:txBody>
          <a:bodyPr wrap="square" lIns="0" tIns="0" rIns="0" bIns="0" rtlCol="0" anchor="t"/>
          <a:lstStyle/>
          <a:p>
            <a:pPr rtl="1" algn="r" indent="0" marL="0">
              <a:buNone/>
            </a:pPr>
            <a:r>
              <a:rPr lang="en-US" sz="750" b="1" dirty="0">
                <a:solidFill>
                  <a:srgbClr val="E04861"/>
                </a:solidFill>
                <a:latin typeface="Arial" pitchFamily="34" charset="0"/>
                <a:ea typeface="Arial" pitchFamily="34" charset="-122"/>
                <a:cs typeface="Arial" pitchFamily="34" charset="-120"/>
              </a:rPr>
              <a:t>الفريق 4  ·  الفريق 5  ·  الفريق 1</a:t>
            </a:r>
            <a:endParaRPr lang="en-US" sz="750" dirty="0"/>
          </a:p>
        </p:txBody>
      </p:sp>
      <p:sp>
        <p:nvSpPr>
          <p:cNvPr id="37" name="Shape 35"/>
          <p:cNvSpPr/>
          <p:nvPr/>
        </p:nvSpPr>
        <p:spPr>
          <a:xfrm>
            <a:off x="457200" y="6537960"/>
            <a:ext cx="6647688" cy="822960"/>
          </a:xfrm>
          <a:prstGeom prst="roundRect">
            <a:avLst>
              <a:gd name="adj" fmla="val 8889"/>
            </a:avLst>
          </a:prstGeom>
          <a:solidFill>
            <a:srgbClr val="FFFFFF"/>
          </a:solidFill>
          <a:ln w="12700">
            <a:solidFill>
              <a:srgbClr val="DDD8CF"/>
            </a:solidFill>
            <a:prstDash val="solid"/>
          </a:ln>
        </p:spPr>
      </p:sp>
      <p:sp>
        <p:nvSpPr>
          <p:cNvPr id="38" name="Shape 36"/>
          <p:cNvSpPr/>
          <p:nvPr/>
        </p:nvSpPr>
        <p:spPr>
          <a:xfrm>
            <a:off x="7013448" y="6537960"/>
            <a:ext cx="91440" cy="822960"/>
          </a:xfrm>
          <a:prstGeom prst="rect">
            <a:avLst>
              <a:gd name="adj" fmla="val 120000"/>
            </a:avLst>
          </a:prstGeom>
          <a:solidFill>
            <a:srgbClr val="8B5CF6"/>
          </a:solidFill>
          <a:ln w="12700">
            <a:solidFill>
              <a:srgbClr val="8B5CF6"/>
            </a:solidFill>
            <a:prstDash val="solid"/>
          </a:ln>
        </p:spPr>
      </p:sp>
      <p:sp>
        <p:nvSpPr>
          <p:cNvPr id="39" name="Shape 37"/>
          <p:cNvSpPr/>
          <p:nvPr/>
        </p:nvSpPr>
        <p:spPr>
          <a:xfrm>
            <a:off x="6373368" y="6720840"/>
            <a:ext cx="457200" cy="457200"/>
          </a:xfrm>
          <a:prstGeom prst="ellipse">
            <a:avLst/>
          </a:prstGeom>
          <a:solidFill>
            <a:srgbClr val="8B5CF6"/>
          </a:solidFill>
          <a:ln w="12700">
            <a:solidFill>
              <a:srgbClr val="8B5CF6"/>
            </a:solidFill>
            <a:prstDash val="solid"/>
          </a:ln>
        </p:spPr>
      </p:sp>
      <p:sp>
        <p:nvSpPr>
          <p:cNvPr id="40" name="Text 38"/>
          <p:cNvSpPr/>
          <p:nvPr/>
        </p:nvSpPr>
        <p:spPr>
          <a:xfrm>
            <a:off x="6373368" y="6812280"/>
            <a:ext cx="457200" cy="274320"/>
          </a:xfrm>
          <a:prstGeom prst="rect">
            <a:avLst/>
          </a:prstGeom>
          <a:noFill/>
          <a:ln/>
        </p:spPr>
        <p:txBody>
          <a:bodyPr wrap="square" lIns="0" tIns="0" rIns="0" bIns="0" rtlCol="0" anchor="t"/>
          <a:lstStyle/>
          <a:p>
            <a:pPr rtl="1" algn="ctr" indent="0" marL="0">
              <a:buNone/>
            </a:pPr>
            <a:r>
              <a:rPr lang="en-US" sz="1400" b="1" dirty="0">
                <a:solidFill>
                  <a:srgbClr val="FFFFFF"/>
                </a:solidFill>
                <a:latin typeface="Georgia" pitchFamily="34" charset="0"/>
                <a:ea typeface="Georgia" pitchFamily="34" charset="-122"/>
                <a:cs typeface="Georgia" pitchFamily="34" charset="-120"/>
              </a:rPr>
              <a:t>4</a:t>
            </a:r>
            <a:endParaRPr lang="en-US" sz="1400" dirty="0"/>
          </a:p>
        </p:txBody>
      </p:sp>
      <p:sp>
        <p:nvSpPr>
          <p:cNvPr id="41" name="Text 39"/>
          <p:cNvSpPr/>
          <p:nvPr/>
        </p:nvSpPr>
        <p:spPr>
          <a:xfrm>
            <a:off x="640080" y="6611112"/>
            <a:ext cx="5550408" cy="256032"/>
          </a:xfrm>
          <a:prstGeom prst="rect">
            <a:avLst/>
          </a:prstGeom>
          <a:noFill/>
          <a:ln/>
        </p:spPr>
        <p:txBody>
          <a:bodyPr wrap="square" lIns="0" tIns="0" rIns="0" bIns="0" rtlCol="0" anchor="t"/>
          <a:lstStyle/>
          <a:p>
            <a:pPr rtl="1" algn="r" indent="0" marL="0">
              <a:buNone/>
            </a:pPr>
            <a:r>
              <a:rPr lang="en-US" sz="1150" b="1" dirty="0">
                <a:solidFill>
                  <a:srgbClr val="15171C"/>
                </a:solidFill>
                <a:latin typeface="Arial" pitchFamily="34" charset="0"/>
                <a:ea typeface="Arial" pitchFamily="34" charset="-122"/>
                <a:cs typeface="Arial" pitchFamily="34" charset="-120"/>
              </a:rPr>
              <a:t>التحكم الآلي والبرمجة الصناعية</a:t>
            </a:r>
            <a:endParaRPr lang="en-US" sz="1150" dirty="0"/>
          </a:p>
        </p:txBody>
      </p:sp>
      <p:sp>
        <p:nvSpPr>
          <p:cNvPr id="42" name="Text 40"/>
          <p:cNvSpPr/>
          <p:nvPr/>
        </p:nvSpPr>
        <p:spPr>
          <a:xfrm>
            <a:off x="640080" y="6867144"/>
            <a:ext cx="5550408" cy="292608"/>
          </a:xfrm>
          <a:prstGeom prst="rect">
            <a:avLst/>
          </a:prstGeom>
          <a:noFill/>
          <a:ln/>
        </p:spPr>
        <p:txBody>
          <a:bodyPr wrap="square" lIns="0" tIns="0" rIns="0" bIns="0" rtlCol="0" anchor="t"/>
          <a:lstStyle/>
          <a:p>
            <a:pPr rtl="1" algn="r" indent="0" marL="0">
              <a:buNone/>
            </a:pPr>
            <a:r>
              <a:rPr lang="en-US" sz="850" dirty="0">
                <a:solidFill>
                  <a:srgbClr val="5B6068"/>
                </a:solidFill>
                <a:latin typeface="Arial" pitchFamily="34" charset="0"/>
                <a:ea typeface="Arial" pitchFamily="34" charset="-122"/>
                <a:cs typeface="Arial" pitchFamily="34" charset="-120"/>
              </a:rPr>
              <a:t>التحكم بالتغذية العكسية للحالة وتسيير الطاقة في الشبكات الصغيرة والمراقبة والإشراف في الزمن الحقيقي والبرمجة الصناعية.</a:t>
            </a:r>
            <a:endParaRPr lang="en-US" sz="850" dirty="0"/>
          </a:p>
        </p:txBody>
      </p:sp>
      <p:sp>
        <p:nvSpPr>
          <p:cNvPr id="43" name="Text 41"/>
          <p:cNvSpPr/>
          <p:nvPr/>
        </p:nvSpPr>
        <p:spPr>
          <a:xfrm>
            <a:off x="640080" y="7159752"/>
            <a:ext cx="5550408" cy="182880"/>
          </a:xfrm>
          <a:prstGeom prst="rect">
            <a:avLst/>
          </a:prstGeom>
          <a:noFill/>
          <a:ln/>
        </p:spPr>
        <p:txBody>
          <a:bodyPr wrap="square" lIns="0" tIns="0" rIns="0" bIns="0" rtlCol="0" anchor="t"/>
          <a:lstStyle/>
          <a:p>
            <a:pPr rtl="1" algn="r" indent="0" marL="0">
              <a:buNone/>
            </a:pPr>
            <a:r>
              <a:rPr lang="en-US" sz="750" b="1" dirty="0">
                <a:solidFill>
                  <a:srgbClr val="8B5CF6"/>
                </a:solidFill>
                <a:latin typeface="Arial" pitchFamily="34" charset="0"/>
                <a:ea typeface="Arial" pitchFamily="34" charset="-122"/>
                <a:cs typeface="Arial" pitchFamily="34" charset="-120"/>
              </a:rPr>
              <a:t>الباحثون المشاركون</a:t>
            </a:r>
            <a:endParaRPr lang="en-US" sz="750" dirty="0"/>
          </a:p>
        </p:txBody>
      </p:sp>
      <p:sp>
        <p:nvSpPr>
          <p:cNvPr id="44" name="Shape 42"/>
          <p:cNvSpPr/>
          <p:nvPr/>
        </p:nvSpPr>
        <p:spPr>
          <a:xfrm>
            <a:off x="457200" y="7452360"/>
            <a:ext cx="6647688" cy="822960"/>
          </a:xfrm>
          <a:prstGeom prst="roundRect">
            <a:avLst>
              <a:gd name="adj" fmla="val 8889"/>
            </a:avLst>
          </a:prstGeom>
          <a:solidFill>
            <a:srgbClr val="FFFFFF"/>
          </a:solidFill>
          <a:ln w="12700">
            <a:solidFill>
              <a:srgbClr val="DDD8CF"/>
            </a:solidFill>
            <a:prstDash val="solid"/>
          </a:ln>
        </p:spPr>
      </p:sp>
      <p:sp>
        <p:nvSpPr>
          <p:cNvPr id="45" name="Shape 43"/>
          <p:cNvSpPr/>
          <p:nvPr/>
        </p:nvSpPr>
        <p:spPr>
          <a:xfrm>
            <a:off x="7013448" y="7452360"/>
            <a:ext cx="91440" cy="822960"/>
          </a:xfrm>
          <a:prstGeom prst="rect">
            <a:avLst>
              <a:gd name="adj" fmla="val 120000"/>
            </a:avLst>
          </a:prstGeom>
          <a:solidFill>
            <a:srgbClr val="E8742C"/>
          </a:solidFill>
          <a:ln w="12700">
            <a:solidFill>
              <a:srgbClr val="E8742C"/>
            </a:solidFill>
            <a:prstDash val="solid"/>
          </a:ln>
        </p:spPr>
      </p:sp>
      <p:sp>
        <p:nvSpPr>
          <p:cNvPr id="46" name="Shape 44"/>
          <p:cNvSpPr/>
          <p:nvPr/>
        </p:nvSpPr>
        <p:spPr>
          <a:xfrm>
            <a:off x="6373368" y="7635240"/>
            <a:ext cx="457200" cy="457200"/>
          </a:xfrm>
          <a:prstGeom prst="ellipse">
            <a:avLst/>
          </a:prstGeom>
          <a:solidFill>
            <a:srgbClr val="E8742C"/>
          </a:solidFill>
          <a:ln w="12700">
            <a:solidFill>
              <a:srgbClr val="E8742C"/>
            </a:solidFill>
            <a:prstDash val="solid"/>
          </a:ln>
        </p:spPr>
      </p:sp>
      <p:sp>
        <p:nvSpPr>
          <p:cNvPr id="47" name="Text 45"/>
          <p:cNvSpPr/>
          <p:nvPr/>
        </p:nvSpPr>
        <p:spPr>
          <a:xfrm>
            <a:off x="6373368" y="7726680"/>
            <a:ext cx="457200" cy="274320"/>
          </a:xfrm>
          <a:prstGeom prst="rect">
            <a:avLst/>
          </a:prstGeom>
          <a:noFill/>
          <a:ln/>
        </p:spPr>
        <p:txBody>
          <a:bodyPr wrap="square" lIns="0" tIns="0" rIns="0" bIns="0" rtlCol="0" anchor="t"/>
          <a:lstStyle/>
          <a:p>
            <a:pPr rtl="1" algn="ctr" indent="0" marL="0">
              <a:buNone/>
            </a:pPr>
            <a:r>
              <a:rPr lang="en-US" sz="1400" b="1" dirty="0">
                <a:solidFill>
                  <a:srgbClr val="FFFFFF"/>
                </a:solidFill>
                <a:latin typeface="Georgia" pitchFamily="34" charset="0"/>
                <a:ea typeface="Georgia" pitchFamily="34" charset="-122"/>
                <a:cs typeface="Georgia" pitchFamily="34" charset="-120"/>
              </a:rPr>
              <a:t>5</a:t>
            </a:r>
            <a:endParaRPr lang="en-US" sz="1400" dirty="0"/>
          </a:p>
        </p:txBody>
      </p:sp>
      <p:sp>
        <p:nvSpPr>
          <p:cNvPr id="48" name="Text 46"/>
          <p:cNvSpPr/>
          <p:nvPr/>
        </p:nvSpPr>
        <p:spPr>
          <a:xfrm>
            <a:off x="640080" y="7525512"/>
            <a:ext cx="5550408" cy="256032"/>
          </a:xfrm>
          <a:prstGeom prst="rect">
            <a:avLst/>
          </a:prstGeom>
          <a:noFill/>
          <a:ln/>
        </p:spPr>
        <p:txBody>
          <a:bodyPr wrap="square" lIns="0" tIns="0" rIns="0" bIns="0" rtlCol="0" anchor="t"/>
          <a:lstStyle/>
          <a:p>
            <a:pPr rtl="1" algn="r" indent="0" marL="0">
              <a:buNone/>
            </a:pPr>
            <a:r>
              <a:rPr lang="en-US" sz="1150" b="1" dirty="0">
                <a:solidFill>
                  <a:srgbClr val="15171C"/>
                </a:solidFill>
                <a:latin typeface="Arial" pitchFamily="34" charset="0"/>
                <a:ea typeface="Arial" pitchFamily="34" charset="-122"/>
                <a:cs typeface="Arial" pitchFamily="34" charset="-120"/>
              </a:rPr>
              <a:t>الميكانيك</a:t>
            </a:r>
            <a:endParaRPr lang="en-US" sz="1150" dirty="0"/>
          </a:p>
        </p:txBody>
      </p:sp>
      <p:sp>
        <p:nvSpPr>
          <p:cNvPr id="49" name="Text 47"/>
          <p:cNvSpPr/>
          <p:nvPr/>
        </p:nvSpPr>
        <p:spPr>
          <a:xfrm>
            <a:off x="640080" y="7781544"/>
            <a:ext cx="5550408" cy="292608"/>
          </a:xfrm>
          <a:prstGeom prst="rect">
            <a:avLst/>
          </a:prstGeom>
          <a:noFill/>
          <a:ln/>
        </p:spPr>
        <p:txBody>
          <a:bodyPr wrap="square" lIns="0" tIns="0" rIns="0" bIns="0" rtlCol="0" anchor="t"/>
          <a:lstStyle/>
          <a:p>
            <a:pPr rtl="1" algn="r" indent="0" marL="0">
              <a:buNone/>
            </a:pPr>
            <a:r>
              <a:rPr lang="en-US" sz="850" dirty="0">
                <a:solidFill>
                  <a:srgbClr val="5B6068"/>
                </a:solidFill>
                <a:latin typeface="Arial" pitchFamily="34" charset="0"/>
                <a:ea typeface="Arial" pitchFamily="34" charset="-122"/>
                <a:cs typeface="Arial" pitchFamily="34" charset="-120"/>
              </a:rPr>
              <a:t>الكلال متعدد المحاور وميكانيك التلامس والسفع بالكريات والإجهادات المتبقية ومتانة القطع المعالجة سطحيا.</a:t>
            </a:r>
            <a:endParaRPr lang="en-US" sz="850" dirty="0"/>
          </a:p>
        </p:txBody>
      </p:sp>
      <p:sp>
        <p:nvSpPr>
          <p:cNvPr id="50" name="Text 48"/>
          <p:cNvSpPr/>
          <p:nvPr/>
        </p:nvSpPr>
        <p:spPr>
          <a:xfrm>
            <a:off x="640080" y="8074152"/>
            <a:ext cx="5550408" cy="182880"/>
          </a:xfrm>
          <a:prstGeom prst="rect">
            <a:avLst/>
          </a:prstGeom>
          <a:noFill/>
          <a:ln/>
        </p:spPr>
        <p:txBody>
          <a:bodyPr wrap="square" lIns="0" tIns="0" rIns="0" bIns="0" rtlCol="0" anchor="t"/>
          <a:lstStyle/>
          <a:p>
            <a:pPr rtl="1" algn="r" indent="0" marL="0">
              <a:buNone/>
            </a:pPr>
            <a:r>
              <a:rPr lang="en-US" sz="750" b="1" dirty="0">
                <a:solidFill>
                  <a:srgbClr val="E8742C"/>
                </a:solidFill>
                <a:latin typeface="Arial" pitchFamily="34" charset="0"/>
                <a:ea typeface="Arial" pitchFamily="34" charset="-122"/>
                <a:cs typeface="Arial" pitchFamily="34" charset="-120"/>
              </a:rPr>
              <a:t>الفريق 2  ·  الفريق 1</a:t>
            </a:r>
            <a:endParaRPr lang="en-US" sz="750" dirty="0"/>
          </a:p>
        </p:txBody>
      </p:sp>
      <p:sp>
        <p:nvSpPr>
          <p:cNvPr id="51" name="Text 49"/>
          <p:cNvSpPr/>
          <p:nvPr/>
        </p:nvSpPr>
        <p:spPr>
          <a:xfrm>
            <a:off x="457200" y="8503920"/>
            <a:ext cx="6647688" cy="292608"/>
          </a:xfrm>
          <a:prstGeom prst="rect">
            <a:avLst/>
          </a:prstGeom>
          <a:noFill/>
          <a:ln/>
        </p:spPr>
        <p:txBody>
          <a:bodyPr wrap="square" lIns="0" tIns="0" rIns="0" bIns="0" rtlCol="0" anchor="t"/>
          <a:lstStyle/>
          <a:p>
            <a:pPr rtl="1" algn="r" indent="0" marL="0">
              <a:buNone/>
            </a:pPr>
            <a:r>
              <a:rPr lang="en-US" sz="1400" b="1" dirty="0">
                <a:solidFill>
                  <a:srgbClr val="0A6B5E"/>
                </a:solidFill>
                <a:latin typeface="Georgia" pitchFamily="34" charset="0"/>
                <a:ea typeface="Georgia" pitchFamily="34" charset="-122"/>
                <a:cs typeface="Georgia" pitchFamily="34" charset="-120"/>
              </a:rPr>
              <a:t>الأهداف</a:t>
            </a:r>
            <a:endParaRPr lang="en-US" sz="1400" dirty="0"/>
          </a:p>
        </p:txBody>
      </p:sp>
      <p:sp>
        <p:nvSpPr>
          <p:cNvPr id="52" name="Shape 50"/>
          <p:cNvSpPr/>
          <p:nvPr/>
        </p:nvSpPr>
        <p:spPr>
          <a:xfrm>
            <a:off x="457200" y="8814816"/>
            <a:ext cx="6647688" cy="0"/>
          </a:xfrm>
          <a:prstGeom prst="line">
            <a:avLst/>
          </a:prstGeom>
          <a:noFill/>
          <a:ln w="19050">
            <a:solidFill>
              <a:srgbClr val="DDD8CF"/>
            </a:solidFill>
            <a:prstDash val="solid"/>
          </a:ln>
        </p:spPr>
      </p:sp>
      <p:sp>
        <p:nvSpPr>
          <p:cNvPr id="53" name="Shape 51"/>
          <p:cNvSpPr/>
          <p:nvPr/>
        </p:nvSpPr>
        <p:spPr>
          <a:xfrm>
            <a:off x="457200" y="8915400"/>
            <a:ext cx="6647688" cy="1417320"/>
          </a:xfrm>
          <a:prstGeom prst="roundRect">
            <a:avLst>
              <a:gd name="adj" fmla="val 5161"/>
            </a:avLst>
          </a:prstGeom>
          <a:solidFill>
            <a:srgbClr val="FFFFFF"/>
          </a:solidFill>
          <a:ln w="12700">
            <a:solidFill>
              <a:srgbClr val="DDD8CF"/>
            </a:solidFill>
            <a:prstDash val="solid"/>
          </a:ln>
        </p:spPr>
      </p:sp>
      <p:sp>
        <p:nvSpPr>
          <p:cNvPr id="54" name="Text 52"/>
          <p:cNvSpPr/>
          <p:nvPr/>
        </p:nvSpPr>
        <p:spPr>
          <a:xfrm>
            <a:off x="640080" y="9006840"/>
            <a:ext cx="6281928" cy="1280160"/>
          </a:xfrm>
          <a:prstGeom prst="rect">
            <a:avLst/>
          </a:prstGeom>
          <a:noFill/>
          <a:ln/>
        </p:spPr>
        <p:txBody>
          <a:bodyPr wrap="square" lIns="0" tIns="0" rIns="0" bIns="0" rtlCol="0" anchor="t"/>
          <a:lstStyle/>
          <a:p>
            <a:pPr rtl="1" algn="r" indent="0" marL="0">
              <a:buNone/>
            </a:pPr>
            <a:r>
              <a:rPr lang="en-US" sz="950" dirty="0">
                <a:solidFill>
                  <a:srgbClr val="15171C"/>
                </a:solidFill>
                <a:latin typeface="Arial" pitchFamily="34" charset="0"/>
                <a:ea typeface="Arial" pitchFamily="34" charset="-122"/>
                <a:cs typeface="Arial" pitchFamily="34" charset="-120"/>
              </a:rPr>
              <a:t>• عرض أهم النتائج العلمية التي حققها الأعضاء وطلبة الدكتوراه.</a:t>
            </a:r>
            <a:endParaRPr lang="en-US" sz="950" dirty="0"/>
          </a:p>
          <a:p>
            <a:pPr rtl="1" algn="r" indent="0" marL="0">
              <a:buNone/>
            </a:pPr>
            <a:r>
              <a:rPr lang="en-US" sz="950" dirty="0">
                <a:solidFill>
                  <a:srgbClr val="15171C"/>
                </a:solidFill>
                <a:latin typeface="Arial" pitchFamily="34" charset="0"/>
                <a:ea typeface="Arial" pitchFamily="34" charset="-122"/>
                <a:cs typeface="Arial" pitchFamily="34" charset="-120"/>
              </a:rPr>
              <a:t>• تعزيز التبادل بين الأعضاء والضيوف مع آفاق للبحث والتعاون.</a:t>
            </a:r>
            <a:endParaRPr lang="en-US" sz="950" dirty="0"/>
          </a:p>
          <a:p>
            <a:pPr rtl="1" algn="r" indent="0" marL="0">
              <a:buNone/>
            </a:pPr>
            <a:r>
              <a:rPr lang="en-US" sz="950" dirty="0">
                <a:solidFill>
                  <a:srgbClr val="15171C"/>
                </a:solidFill>
                <a:latin typeface="Arial" pitchFamily="34" charset="0"/>
                <a:ea typeface="Arial" pitchFamily="34" charset="-122"/>
                <a:cs typeface="Arial" pitchFamily="34" charset="-120"/>
              </a:rPr>
              <a:t>• منح طلبة الدكتوراه حضورا أكبر بتوفير فضاء للعرض والنقاش.</a:t>
            </a:r>
            <a:endParaRPr lang="en-US" sz="950" dirty="0"/>
          </a:p>
          <a:p>
            <a:pPr rtl="1" algn="r" indent="0" marL="0">
              <a:buNone/>
            </a:pPr>
            <a:r>
              <a:rPr lang="en-US" sz="950" dirty="0">
                <a:solidFill>
                  <a:srgbClr val="15171C"/>
                </a:solidFill>
                <a:latin typeface="Arial" pitchFamily="34" charset="0"/>
                <a:ea typeface="Arial" pitchFamily="34" charset="-122"/>
                <a:cs typeface="Arial" pitchFamily="34" charset="-120"/>
              </a:rPr>
              <a:t>• إبراز مواضيع البحث وكفاءات مخبر ECP3M في مجال محاكاة المواد وتوصيفها.</a:t>
            </a:r>
            <a:endParaRPr lang="en-US" sz="95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6F4EF"/>
        </a:solidFill>
      </p:bgPr>
    </p:bg>
    <p:spTree>
      <p:nvGrpSpPr>
        <p:cNvPr id="1" name=""/>
        <p:cNvGrpSpPr/>
        <p:nvPr/>
      </p:nvGrpSpPr>
      <p:grpSpPr>
        <a:xfrm>
          <a:off x="0" y="0"/>
          <a:ext cx="0" cy="0"/>
          <a:chOff x="0" y="0"/>
          <a:chExt cx="0" cy="0"/>
        </a:xfrm>
      </p:grpSpPr>
      <p:sp>
        <p:nvSpPr>
          <p:cNvPr id="2" name="Shape 0"/>
          <p:cNvSpPr/>
          <p:nvPr/>
        </p:nvSpPr>
        <p:spPr>
          <a:xfrm>
            <a:off x="0" y="0"/>
            <a:ext cx="7562088" cy="868680"/>
          </a:xfrm>
          <a:prstGeom prst="rect">
            <a:avLst/>
          </a:prstGeom>
          <a:solidFill>
            <a:srgbClr val="15171C"/>
          </a:solidFill>
          <a:ln w="12700">
            <a:solidFill>
              <a:srgbClr val="15171C"/>
            </a:solidFill>
            <a:prstDash val="solid"/>
          </a:ln>
        </p:spPr>
      </p:sp>
      <p:sp>
        <p:nvSpPr>
          <p:cNvPr id="3" name="Text 1"/>
          <p:cNvSpPr/>
          <p:nvPr/>
        </p:nvSpPr>
        <p:spPr>
          <a:xfrm>
            <a:off x="457200" y="164592"/>
            <a:ext cx="6647688" cy="228600"/>
          </a:xfrm>
          <a:prstGeom prst="rect">
            <a:avLst/>
          </a:prstGeom>
          <a:noFill/>
          <a:ln/>
        </p:spPr>
        <p:txBody>
          <a:bodyPr wrap="square" lIns="0" tIns="0" rIns="0" bIns="0" rtlCol="0" anchor="t"/>
          <a:lstStyle/>
          <a:p>
            <a:pPr rtl="1" algn="r" indent="0" marL="0">
              <a:buNone/>
            </a:pPr>
            <a:r>
              <a:rPr lang="en-US" sz="1000" b="1" dirty="0">
                <a:solidFill>
                  <a:srgbClr val="F2B233"/>
                </a:solidFill>
                <a:latin typeface="Arial" pitchFamily="34" charset="0"/>
                <a:ea typeface="Arial" pitchFamily="34" charset="-122"/>
                <a:cs typeface="Arial" pitchFamily="34" charset="-120"/>
              </a:rPr>
              <a:t>اليوم العلمي · الخميس 26 نوفمبر 2026</a:t>
            </a:r>
            <a:endParaRPr lang="en-US" sz="1000" dirty="0"/>
          </a:p>
        </p:txBody>
      </p:sp>
      <p:sp>
        <p:nvSpPr>
          <p:cNvPr id="4" name="Text 2"/>
          <p:cNvSpPr/>
          <p:nvPr/>
        </p:nvSpPr>
        <p:spPr>
          <a:xfrm>
            <a:off x="457200" y="384048"/>
            <a:ext cx="6647688" cy="365760"/>
          </a:xfrm>
          <a:prstGeom prst="rect">
            <a:avLst/>
          </a:prstGeom>
          <a:noFill/>
          <a:ln/>
        </p:spPr>
        <p:txBody>
          <a:bodyPr wrap="square" lIns="0" tIns="0" rIns="0" bIns="0" rtlCol="0" anchor="t"/>
          <a:lstStyle/>
          <a:p>
            <a:pPr rtl="1" algn="r" indent="0" marL="0">
              <a:buNone/>
            </a:pPr>
            <a:r>
              <a:rPr lang="en-US" sz="1700" b="1" dirty="0">
                <a:solidFill>
                  <a:srgbClr val="FFFFFF"/>
                </a:solidFill>
                <a:latin typeface="Georgia" pitchFamily="34" charset="0"/>
                <a:ea typeface="Georgia" pitchFamily="34" charset="-122"/>
                <a:cs typeface="Georgia" pitchFamily="34" charset="-120"/>
              </a:rPr>
              <a:t>اليوم العلمي لمخبر ECP3M</a:t>
            </a:r>
            <a:endParaRPr lang="en-US" sz="1700" dirty="0"/>
          </a:p>
        </p:txBody>
      </p:sp>
      <p:sp>
        <p:nvSpPr>
          <p:cNvPr id="5" name="Shape 3"/>
          <p:cNvSpPr/>
          <p:nvPr/>
        </p:nvSpPr>
        <p:spPr>
          <a:xfrm>
            <a:off x="0" y="868680"/>
            <a:ext cx="1512418" cy="54864"/>
          </a:xfrm>
          <a:prstGeom prst="rect">
            <a:avLst/>
          </a:prstGeom>
          <a:solidFill>
            <a:srgbClr val="E8742C"/>
          </a:solidFill>
          <a:ln w="12700">
            <a:solidFill>
              <a:srgbClr val="E8742C"/>
            </a:solidFill>
            <a:prstDash val="solid"/>
          </a:ln>
        </p:spPr>
      </p:sp>
      <p:sp>
        <p:nvSpPr>
          <p:cNvPr id="6" name="Shape 4"/>
          <p:cNvSpPr/>
          <p:nvPr/>
        </p:nvSpPr>
        <p:spPr>
          <a:xfrm>
            <a:off x="1512418" y="868680"/>
            <a:ext cx="1512418" cy="54864"/>
          </a:xfrm>
          <a:prstGeom prst="rect">
            <a:avLst/>
          </a:prstGeom>
          <a:solidFill>
            <a:srgbClr val="E0A800"/>
          </a:solidFill>
          <a:ln w="12700">
            <a:solidFill>
              <a:srgbClr val="E0A800"/>
            </a:solidFill>
            <a:prstDash val="solid"/>
          </a:ln>
        </p:spPr>
      </p:sp>
      <p:sp>
        <p:nvSpPr>
          <p:cNvPr id="7" name="Shape 5"/>
          <p:cNvSpPr/>
          <p:nvPr/>
        </p:nvSpPr>
        <p:spPr>
          <a:xfrm>
            <a:off x="3024835" y="868680"/>
            <a:ext cx="1512418" cy="54864"/>
          </a:xfrm>
          <a:prstGeom prst="rect">
            <a:avLst/>
          </a:prstGeom>
          <a:solidFill>
            <a:srgbClr val="22B35E"/>
          </a:solidFill>
          <a:ln w="12700">
            <a:solidFill>
              <a:srgbClr val="22B35E"/>
            </a:solidFill>
            <a:prstDash val="solid"/>
          </a:ln>
        </p:spPr>
      </p:sp>
      <p:sp>
        <p:nvSpPr>
          <p:cNvPr id="8" name="Shape 6"/>
          <p:cNvSpPr/>
          <p:nvPr/>
        </p:nvSpPr>
        <p:spPr>
          <a:xfrm>
            <a:off x="4537253" y="868680"/>
            <a:ext cx="1512418" cy="54864"/>
          </a:xfrm>
          <a:prstGeom prst="rect">
            <a:avLst/>
          </a:prstGeom>
          <a:solidFill>
            <a:srgbClr val="E04861"/>
          </a:solidFill>
          <a:ln w="12700">
            <a:solidFill>
              <a:srgbClr val="E04861"/>
            </a:solidFill>
            <a:prstDash val="solid"/>
          </a:ln>
        </p:spPr>
      </p:sp>
      <p:sp>
        <p:nvSpPr>
          <p:cNvPr id="9" name="Shape 7"/>
          <p:cNvSpPr/>
          <p:nvPr/>
        </p:nvSpPr>
        <p:spPr>
          <a:xfrm>
            <a:off x="6049670" y="868680"/>
            <a:ext cx="1512418" cy="54864"/>
          </a:xfrm>
          <a:prstGeom prst="rect">
            <a:avLst/>
          </a:prstGeom>
          <a:solidFill>
            <a:srgbClr val="8B5CF6"/>
          </a:solidFill>
          <a:ln w="12700">
            <a:solidFill>
              <a:srgbClr val="8B5CF6"/>
            </a:solidFill>
            <a:prstDash val="solid"/>
          </a:ln>
        </p:spPr>
      </p:sp>
      <p:sp>
        <p:nvSpPr>
          <p:cNvPr id="10" name="Text 8"/>
          <p:cNvSpPr/>
          <p:nvPr/>
        </p:nvSpPr>
        <p:spPr>
          <a:xfrm>
            <a:off x="3918204" y="1097280"/>
            <a:ext cx="3186684" cy="292608"/>
          </a:xfrm>
          <a:prstGeom prst="rect">
            <a:avLst/>
          </a:prstGeom>
          <a:noFill/>
          <a:ln/>
        </p:spPr>
        <p:txBody>
          <a:bodyPr wrap="square" lIns="0" tIns="0" rIns="0" bIns="0" rtlCol="0" anchor="t"/>
          <a:lstStyle/>
          <a:p>
            <a:pPr rtl="1" algn="r" indent="0" marL="0">
              <a:buNone/>
            </a:pPr>
            <a:r>
              <a:rPr lang="en-US" sz="1400" b="1" dirty="0">
                <a:solidFill>
                  <a:srgbClr val="0A6B5E"/>
                </a:solidFill>
                <a:latin typeface="Georgia" pitchFamily="34" charset="0"/>
                <a:ea typeface="Georgia" pitchFamily="34" charset="-122"/>
                <a:cs typeface="Georgia" pitchFamily="34" charset="-120"/>
              </a:rPr>
              <a:t>تواريخ مهمة</a:t>
            </a:r>
            <a:endParaRPr lang="en-US" sz="1400" dirty="0"/>
          </a:p>
        </p:txBody>
      </p:sp>
      <p:sp>
        <p:nvSpPr>
          <p:cNvPr id="11" name="Shape 9"/>
          <p:cNvSpPr/>
          <p:nvPr/>
        </p:nvSpPr>
        <p:spPr>
          <a:xfrm>
            <a:off x="3918204" y="1408176"/>
            <a:ext cx="3186684" cy="0"/>
          </a:xfrm>
          <a:prstGeom prst="line">
            <a:avLst/>
          </a:prstGeom>
          <a:noFill/>
          <a:ln w="19050">
            <a:solidFill>
              <a:srgbClr val="DDD8CF"/>
            </a:solidFill>
            <a:prstDash val="solid"/>
          </a:ln>
        </p:spPr>
      </p:sp>
      <p:sp>
        <p:nvSpPr>
          <p:cNvPr id="12" name="Shape 10"/>
          <p:cNvSpPr/>
          <p:nvPr/>
        </p:nvSpPr>
        <p:spPr>
          <a:xfrm>
            <a:off x="6922008" y="1682496"/>
            <a:ext cx="182880" cy="182880"/>
          </a:xfrm>
          <a:prstGeom prst="ellipse">
            <a:avLst/>
          </a:prstGeom>
          <a:solidFill>
            <a:srgbClr val="F6F4EF"/>
          </a:solidFill>
          <a:ln w="31750">
            <a:solidFill>
              <a:srgbClr val="0A6B5E"/>
            </a:solidFill>
            <a:prstDash val="solid"/>
          </a:ln>
        </p:spPr>
      </p:sp>
      <p:sp>
        <p:nvSpPr>
          <p:cNvPr id="13" name="Shape 11"/>
          <p:cNvSpPr/>
          <p:nvPr/>
        </p:nvSpPr>
        <p:spPr>
          <a:xfrm>
            <a:off x="7013448" y="1883664"/>
            <a:ext cx="0" cy="566928"/>
          </a:xfrm>
          <a:prstGeom prst="line">
            <a:avLst/>
          </a:prstGeom>
          <a:noFill/>
          <a:ln w="25400">
            <a:solidFill>
              <a:srgbClr val="DDD8CF"/>
            </a:solidFill>
            <a:prstDash val="solid"/>
          </a:ln>
        </p:spPr>
      </p:sp>
      <p:sp>
        <p:nvSpPr>
          <p:cNvPr id="14" name="Text 12"/>
          <p:cNvSpPr/>
          <p:nvPr/>
        </p:nvSpPr>
        <p:spPr>
          <a:xfrm>
            <a:off x="3963924" y="1645920"/>
            <a:ext cx="2820924" cy="256032"/>
          </a:xfrm>
          <a:prstGeom prst="rect">
            <a:avLst/>
          </a:prstGeom>
          <a:noFill/>
          <a:ln/>
        </p:spPr>
        <p:txBody>
          <a:bodyPr wrap="square" lIns="0" tIns="0" rIns="0" bIns="0" rtlCol="0" anchor="t"/>
          <a:lstStyle/>
          <a:p>
            <a:pPr rtl="1" algn="r" indent="0" marL="0">
              <a:buNone/>
            </a:pPr>
            <a:r>
              <a:rPr lang="en-US" sz="1200" b="1" dirty="0">
                <a:solidFill>
                  <a:srgbClr val="15171C"/>
                </a:solidFill>
                <a:latin typeface="Georgia" pitchFamily="34" charset="0"/>
                <a:ea typeface="Georgia" pitchFamily="34" charset="-122"/>
                <a:cs typeface="Georgia" pitchFamily="34" charset="-120"/>
              </a:rPr>
              <a:t>16 أكتوبر 2026</a:t>
            </a:r>
            <a:endParaRPr lang="en-US" sz="1200" dirty="0"/>
          </a:p>
        </p:txBody>
      </p:sp>
      <p:sp>
        <p:nvSpPr>
          <p:cNvPr id="15" name="Text 13"/>
          <p:cNvSpPr/>
          <p:nvPr/>
        </p:nvSpPr>
        <p:spPr>
          <a:xfrm>
            <a:off x="3963924" y="1920240"/>
            <a:ext cx="2820924" cy="411480"/>
          </a:xfrm>
          <a:prstGeom prst="rect">
            <a:avLst/>
          </a:prstGeom>
          <a:noFill/>
          <a:ln/>
        </p:spPr>
        <p:txBody>
          <a:bodyPr wrap="square" lIns="0" tIns="0" rIns="0" bIns="0" rtlCol="0" anchor="t"/>
          <a:lstStyle/>
          <a:p>
            <a:pPr rtl="1" algn="r" indent="0" marL="0">
              <a:buNone/>
            </a:pPr>
            <a:r>
              <a:rPr lang="en-US" sz="900" dirty="0">
                <a:solidFill>
                  <a:srgbClr val="5B6068"/>
                </a:solidFill>
                <a:latin typeface="Arial" pitchFamily="34" charset="0"/>
                <a:ea typeface="Arial" pitchFamily="34" charset="-122"/>
                <a:cs typeface="Arial" pitchFamily="34" charset="-120"/>
              </a:rPr>
              <a:t>فتح باب تقديم المداخلات · سيحدد لاحقا</a:t>
            </a:r>
            <a:endParaRPr lang="en-US" sz="900" dirty="0"/>
          </a:p>
        </p:txBody>
      </p:sp>
      <p:sp>
        <p:nvSpPr>
          <p:cNvPr id="16" name="Shape 14"/>
          <p:cNvSpPr/>
          <p:nvPr/>
        </p:nvSpPr>
        <p:spPr>
          <a:xfrm>
            <a:off x="6922008" y="2459736"/>
            <a:ext cx="182880" cy="182880"/>
          </a:xfrm>
          <a:prstGeom prst="ellipse">
            <a:avLst/>
          </a:prstGeom>
          <a:solidFill>
            <a:srgbClr val="F6F4EF"/>
          </a:solidFill>
          <a:ln w="31750">
            <a:solidFill>
              <a:srgbClr val="0A6B5E"/>
            </a:solidFill>
            <a:prstDash val="solid"/>
          </a:ln>
        </p:spPr>
      </p:sp>
      <p:sp>
        <p:nvSpPr>
          <p:cNvPr id="17" name="Shape 15"/>
          <p:cNvSpPr/>
          <p:nvPr/>
        </p:nvSpPr>
        <p:spPr>
          <a:xfrm>
            <a:off x="7013448" y="2660904"/>
            <a:ext cx="0" cy="566928"/>
          </a:xfrm>
          <a:prstGeom prst="line">
            <a:avLst/>
          </a:prstGeom>
          <a:noFill/>
          <a:ln w="25400">
            <a:solidFill>
              <a:srgbClr val="DDD8CF"/>
            </a:solidFill>
            <a:prstDash val="solid"/>
          </a:ln>
        </p:spPr>
      </p:sp>
      <p:sp>
        <p:nvSpPr>
          <p:cNvPr id="18" name="Text 16"/>
          <p:cNvSpPr/>
          <p:nvPr/>
        </p:nvSpPr>
        <p:spPr>
          <a:xfrm>
            <a:off x="3963924" y="2423160"/>
            <a:ext cx="2820924" cy="256032"/>
          </a:xfrm>
          <a:prstGeom prst="rect">
            <a:avLst/>
          </a:prstGeom>
          <a:noFill/>
          <a:ln/>
        </p:spPr>
        <p:txBody>
          <a:bodyPr wrap="square" lIns="0" tIns="0" rIns="0" bIns="0" rtlCol="0" anchor="t"/>
          <a:lstStyle/>
          <a:p>
            <a:pPr rtl="1" algn="r" indent="0" marL="0">
              <a:buNone/>
            </a:pPr>
            <a:r>
              <a:rPr lang="en-US" sz="1200" b="1" dirty="0">
                <a:solidFill>
                  <a:srgbClr val="15171C"/>
                </a:solidFill>
                <a:latin typeface="Georgia" pitchFamily="34" charset="0"/>
                <a:ea typeface="Georgia" pitchFamily="34" charset="-122"/>
                <a:cs typeface="Georgia" pitchFamily="34" charset="-120"/>
              </a:rPr>
              <a:t>8 نوفمبر 2026</a:t>
            </a:r>
            <a:endParaRPr lang="en-US" sz="1200" dirty="0"/>
          </a:p>
        </p:txBody>
      </p:sp>
      <p:sp>
        <p:nvSpPr>
          <p:cNvPr id="19" name="Text 17"/>
          <p:cNvSpPr/>
          <p:nvPr/>
        </p:nvSpPr>
        <p:spPr>
          <a:xfrm>
            <a:off x="3963924" y="2697480"/>
            <a:ext cx="2820924" cy="411480"/>
          </a:xfrm>
          <a:prstGeom prst="rect">
            <a:avLst/>
          </a:prstGeom>
          <a:noFill/>
          <a:ln/>
        </p:spPr>
        <p:txBody>
          <a:bodyPr wrap="square" lIns="0" tIns="0" rIns="0" bIns="0" rtlCol="0" anchor="t"/>
          <a:lstStyle/>
          <a:p>
            <a:pPr rtl="1" algn="r" indent="0" marL="0">
              <a:buNone/>
            </a:pPr>
            <a:r>
              <a:rPr lang="en-US" sz="900" dirty="0">
                <a:solidFill>
                  <a:srgbClr val="5B6068"/>
                </a:solidFill>
                <a:latin typeface="Arial" pitchFamily="34" charset="0"/>
                <a:ea typeface="Arial" pitchFamily="34" charset="-122"/>
                <a:cs typeface="Arial" pitchFamily="34" charset="-120"/>
              </a:rPr>
              <a:t>آخر أجل لإرسال الملخصات · سيحدد لاحقا</a:t>
            </a:r>
            <a:endParaRPr lang="en-US" sz="900" dirty="0"/>
          </a:p>
        </p:txBody>
      </p:sp>
      <p:sp>
        <p:nvSpPr>
          <p:cNvPr id="20" name="Shape 18"/>
          <p:cNvSpPr/>
          <p:nvPr/>
        </p:nvSpPr>
        <p:spPr>
          <a:xfrm>
            <a:off x="6922008" y="3236976"/>
            <a:ext cx="182880" cy="182880"/>
          </a:xfrm>
          <a:prstGeom prst="ellipse">
            <a:avLst/>
          </a:prstGeom>
          <a:solidFill>
            <a:srgbClr val="F6F4EF"/>
          </a:solidFill>
          <a:ln w="31750">
            <a:solidFill>
              <a:srgbClr val="0A6B5E"/>
            </a:solidFill>
            <a:prstDash val="solid"/>
          </a:ln>
        </p:spPr>
      </p:sp>
      <p:sp>
        <p:nvSpPr>
          <p:cNvPr id="21" name="Shape 19"/>
          <p:cNvSpPr/>
          <p:nvPr/>
        </p:nvSpPr>
        <p:spPr>
          <a:xfrm>
            <a:off x="7013448" y="3438144"/>
            <a:ext cx="0" cy="566928"/>
          </a:xfrm>
          <a:prstGeom prst="line">
            <a:avLst/>
          </a:prstGeom>
          <a:noFill/>
          <a:ln w="25400">
            <a:solidFill>
              <a:srgbClr val="DDD8CF"/>
            </a:solidFill>
            <a:prstDash val="solid"/>
          </a:ln>
        </p:spPr>
      </p:sp>
      <p:sp>
        <p:nvSpPr>
          <p:cNvPr id="22" name="Text 20"/>
          <p:cNvSpPr/>
          <p:nvPr/>
        </p:nvSpPr>
        <p:spPr>
          <a:xfrm>
            <a:off x="3963924" y="3200400"/>
            <a:ext cx="2820924" cy="256032"/>
          </a:xfrm>
          <a:prstGeom prst="rect">
            <a:avLst/>
          </a:prstGeom>
          <a:noFill/>
          <a:ln/>
        </p:spPr>
        <p:txBody>
          <a:bodyPr wrap="square" lIns="0" tIns="0" rIns="0" bIns="0" rtlCol="0" anchor="t"/>
          <a:lstStyle/>
          <a:p>
            <a:pPr rtl="1" algn="r" indent="0" marL="0">
              <a:buNone/>
            </a:pPr>
            <a:r>
              <a:rPr lang="en-US" sz="1200" b="1" dirty="0">
                <a:solidFill>
                  <a:srgbClr val="15171C"/>
                </a:solidFill>
                <a:latin typeface="Georgia" pitchFamily="34" charset="0"/>
                <a:ea typeface="Georgia" pitchFamily="34" charset="-122"/>
                <a:cs typeface="Georgia" pitchFamily="34" charset="-120"/>
              </a:rPr>
              <a:t>15 نوفمبر 2026</a:t>
            </a:r>
            <a:endParaRPr lang="en-US" sz="1200" dirty="0"/>
          </a:p>
        </p:txBody>
      </p:sp>
      <p:sp>
        <p:nvSpPr>
          <p:cNvPr id="23" name="Text 21"/>
          <p:cNvSpPr/>
          <p:nvPr/>
        </p:nvSpPr>
        <p:spPr>
          <a:xfrm>
            <a:off x="3963924" y="3474720"/>
            <a:ext cx="2820924" cy="411480"/>
          </a:xfrm>
          <a:prstGeom prst="rect">
            <a:avLst/>
          </a:prstGeom>
          <a:noFill/>
          <a:ln/>
        </p:spPr>
        <p:txBody>
          <a:bodyPr wrap="square" lIns="0" tIns="0" rIns="0" bIns="0" rtlCol="0" anchor="t"/>
          <a:lstStyle/>
          <a:p>
            <a:pPr rtl="1" algn="r" indent="0" marL="0">
              <a:buNone/>
            </a:pPr>
            <a:r>
              <a:rPr lang="en-US" sz="900" dirty="0">
                <a:solidFill>
                  <a:srgbClr val="5B6068"/>
                </a:solidFill>
                <a:latin typeface="Arial" pitchFamily="34" charset="0"/>
                <a:ea typeface="Arial" pitchFamily="34" charset="-122"/>
                <a:cs typeface="Arial" pitchFamily="34" charset="-120"/>
              </a:rPr>
              <a:t>الإشعار بالقبول · سيحدد لاحقا</a:t>
            </a:r>
            <a:endParaRPr lang="en-US" sz="900" dirty="0"/>
          </a:p>
        </p:txBody>
      </p:sp>
      <p:sp>
        <p:nvSpPr>
          <p:cNvPr id="24" name="Shape 22"/>
          <p:cNvSpPr/>
          <p:nvPr/>
        </p:nvSpPr>
        <p:spPr>
          <a:xfrm>
            <a:off x="6922008" y="4014216"/>
            <a:ext cx="182880" cy="182880"/>
          </a:xfrm>
          <a:prstGeom prst="ellipse">
            <a:avLst/>
          </a:prstGeom>
          <a:solidFill>
            <a:srgbClr val="F2B233"/>
          </a:solidFill>
          <a:ln w="31750">
            <a:solidFill>
              <a:srgbClr val="15171C"/>
            </a:solidFill>
            <a:prstDash val="solid"/>
          </a:ln>
        </p:spPr>
      </p:sp>
      <p:sp>
        <p:nvSpPr>
          <p:cNvPr id="25" name="Text 23"/>
          <p:cNvSpPr/>
          <p:nvPr/>
        </p:nvSpPr>
        <p:spPr>
          <a:xfrm>
            <a:off x="3963924" y="3977640"/>
            <a:ext cx="2820924" cy="256032"/>
          </a:xfrm>
          <a:prstGeom prst="rect">
            <a:avLst/>
          </a:prstGeom>
          <a:noFill/>
          <a:ln/>
        </p:spPr>
        <p:txBody>
          <a:bodyPr wrap="square" lIns="0" tIns="0" rIns="0" bIns="0" rtlCol="0" anchor="t"/>
          <a:lstStyle/>
          <a:p>
            <a:pPr rtl="1" algn="r" indent="0" marL="0">
              <a:buNone/>
            </a:pPr>
            <a:r>
              <a:rPr lang="en-US" sz="1200" b="1" dirty="0">
                <a:solidFill>
                  <a:srgbClr val="15171C"/>
                </a:solidFill>
                <a:latin typeface="Georgia" pitchFamily="34" charset="0"/>
                <a:ea typeface="Georgia" pitchFamily="34" charset="-122"/>
                <a:cs typeface="Georgia" pitchFamily="34" charset="-120"/>
              </a:rPr>
              <a:t>26 نوفمبر 2026</a:t>
            </a:r>
            <a:endParaRPr lang="en-US" sz="1200" dirty="0"/>
          </a:p>
        </p:txBody>
      </p:sp>
      <p:sp>
        <p:nvSpPr>
          <p:cNvPr id="26" name="Text 24"/>
          <p:cNvSpPr/>
          <p:nvPr/>
        </p:nvSpPr>
        <p:spPr>
          <a:xfrm>
            <a:off x="3963924" y="4251960"/>
            <a:ext cx="2820924" cy="411480"/>
          </a:xfrm>
          <a:prstGeom prst="rect">
            <a:avLst/>
          </a:prstGeom>
          <a:noFill/>
          <a:ln/>
        </p:spPr>
        <p:txBody>
          <a:bodyPr wrap="square" lIns="0" tIns="0" rIns="0" bIns="0" rtlCol="0" anchor="t"/>
          <a:lstStyle/>
          <a:p>
            <a:pPr rtl="1" algn="r" indent="0" marL="0">
              <a:buNone/>
            </a:pPr>
            <a:r>
              <a:rPr lang="en-US" sz="900" dirty="0">
                <a:solidFill>
                  <a:srgbClr val="5B6068"/>
                </a:solidFill>
                <a:latin typeface="Arial" pitchFamily="34" charset="0"/>
                <a:ea typeface="Arial" pitchFamily="34" charset="-122"/>
                <a:cs typeface="Arial" pitchFamily="34" charset="-120"/>
              </a:rPr>
              <a:t>اليوم العلمي</a:t>
            </a:r>
            <a:endParaRPr lang="en-US" sz="900" dirty="0"/>
          </a:p>
        </p:txBody>
      </p:sp>
      <p:sp>
        <p:nvSpPr>
          <p:cNvPr id="27" name="Text 25"/>
          <p:cNvSpPr/>
          <p:nvPr/>
        </p:nvSpPr>
        <p:spPr>
          <a:xfrm>
            <a:off x="457200" y="1097280"/>
            <a:ext cx="3186684" cy="292608"/>
          </a:xfrm>
          <a:prstGeom prst="rect">
            <a:avLst/>
          </a:prstGeom>
          <a:noFill/>
          <a:ln/>
        </p:spPr>
        <p:txBody>
          <a:bodyPr wrap="square" lIns="0" tIns="0" rIns="0" bIns="0" rtlCol="0" anchor="t"/>
          <a:lstStyle/>
          <a:p>
            <a:pPr rtl="1" algn="r" indent="0" marL="0">
              <a:buNone/>
            </a:pPr>
            <a:r>
              <a:rPr lang="en-US" sz="1400" b="1" dirty="0">
                <a:solidFill>
                  <a:srgbClr val="0A6B5E"/>
                </a:solidFill>
                <a:latin typeface="Georgia" pitchFamily="34" charset="0"/>
                <a:ea typeface="Georgia" pitchFamily="34" charset="-122"/>
                <a:cs typeface="Georgia" pitchFamily="34" charset="-120"/>
              </a:rPr>
              <a:t>إرشادات تقديم الملخصات</a:t>
            </a:r>
            <a:endParaRPr lang="en-US" sz="1400" dirty="0"/>
          </a:p>
        </p:txBody>
      </p:sp>
      <p:sp>
        <p:nvSpPr>
          <p:cNvPr id="28" name="Shape 26"/>
          <p:cNvSpPr/>
          <p:nvPr/>
        </p:nvSpPr>
        <p:spPr>
          <a:xfrm>
            <a:off x="457200" y="1408176"/>
            <a:ext cx="3186684" cy="0"/>
          </a:xfrm>
          <a:prstGeom prst="line">
            <a:avLst/>
          </a:prstGeom>
          <a:noFill/>
          <a:ln w="19050">
            <a:solidFill>
              <a:srgbClr val="DDD8CF"/>
            </a:solidFill>
            <a:prstDash val="solid"/>
          </a:ln>
        </p:spPr>
      </p:sp>
      <p:sp>
        <p:nvSpPr>
          <p:cNvPr id="29" name="Text 27"/>
          <p:cNvSpPr/>
          <p:nvPr/>
        </p:nvSpPr>
        <p:spPr>
          <a:xfrm>
            <a:off x="457200" y="1600200"/>
            <a:ext cx="3186684" cy="548640"/>
          </a:xfrm>
          <a:prstGeom prst="rect">
            <a:avLst/>
          </a:prstGeom>
          <a:noFill/>
          <a:ln/>
        </p:spPr>
        <p:txBody>
          <a:bodyPr wrap="square" lIns="0" tIns="0" rIns="0" bIns="0" rtlCol="0" anchor="t"/>
          <a:lstStyle/>
          <a:p>
            <a:pPr algn="r" indent="0" marL="0">
              <a:buNone/>
            </a:pPr>
            <a:r>
              <a:rPr lang="en-US" sz="950" b="1" dirty="0">
                <a:solidFill>
                  <a:srgbClr val="0A6B5E"/>
                </a:solidFill>
                <a:latin typeface="Arial" pitchFamily="34" charset="0"/>
                <a:ea typeface="Arial" pitchFamily="34" charset="-122"/>
                <a:cs typeface="Arial" pitchFamily="34" charset="-120"/>
              </a:rPr>
              <a:t>العنوان </a:t>
            </a:r>
            <a:pPr algn="r" indent="0" marL="0">
              <a:buNone/>
            </a:pPr>
            <a:r>
              <a:rPr lang="en-US" sz="950" dirty="0">
                <a:solidFill>
                  <a:srgbClr val="15171C"/>
                </a:solidFill>
                <a:latin typeface="Arial" pitchFamily="34" charset="0"/>
                <a:ea typeface="Arial" pitchFamily="34" charset="-122"/>
                <a:cs typeface="Arial" pitchFamily="34" charset="-120"/>
              </a:rPr>
              <a:t>بخط غليظ، موجز ومعبّر.</a:t>
            </a:r>
            <a:endParaRPr lang="en-US" sz="1000" dirty="0"/>
          </a:p>
        </p:txBody>
      </p:sp>
      <p:sp>
        <p:nvSpPr>
          <p:cNvPr id="30" name="Text 28"/>
          <p:cNvSpPr/>
          <p:nvPr/>
        </p:nvSpPr>
        <p:spPr>
          <a:xfrm>
            <a:off x="457200" y="2167128"/>
            <a:ext cx="3186684" cy="548640"/>
          </a:xfrm>
          <a:prstGeom prst="rect">
            <a:avLst/>
          </a:prstGeom>
          <a:noFill/>
          <a:ln/>
        </p:spPr>
        <p:txBody>
          <a:bodyPr wrap="square" lIns="0" tIns="0" rIns="0" bIns="0" rtlCol="0" anchor="t"/>
          <a:lstStyle/>
          <a:p>
            <a:pPr algn="r" indent="0" marL="0">
              <a:buNone/>
            </a:pPr>
            <a:r>
              <a:rPr lang="en-US" sz="950" b="1" dirty="0">
                <a:solidFill>
                  <a:srgbClr val="0A6B5E"/>
                </a:solidFill>
                <a:latin typeface="Arial" pitchFamily="34" charset="0"/>
                <a:ea typeface="Arial" pitchFamily="34" charset="-122"/>
                <a:cs typeface="Arial" pitchFamily="34" charset="-120"/>
              </a:rPr>
              <a:t>المؤلفون </a:t>
            </a:r>
            <a:pPr algn="r" indent="0" marL="0">
              <a:buNone/>
            </a:pPr>
            <a:r>
              <a:rPr lang="en-US" sz="950" dirty="0">
                <a:solidFill>
                  <a:srgbClr val="15171C"/>
                </a:solidFill>
                <a:latin typeface="Arial" pitchFamily="34" charset="0"/>
                <a:ea typeface="Arial" pitchFamily="34" charset="-122"/>
                <a:cs typeface="Arial" pitchFamily="34" charset="-120"/>
              </a:rPr>
              <a:t>اللقب الاسم¹ ؛ اللقب الاسم².</a:t>
            </a:r>
            <a:endParaRPr lang="en-US" sz="1000" dirty="0"/>
          </a:p>
        </p:txBody>
      </p:sp>
      <p:sp>
        <p:nvSpPr>
          <p:cNvPr id="31" name="Text 29"/>
          <p:cNvSpPr/>
          <p:nvPr/>
        </p:nvSpPr>
        <p:spPr>
          <a:xfrm>
            <a:off x="457200" y="2734056"/>
            <a:ext cx="3186684" cy="548640"/>
          </a:xfrm>
          <a:prstGeom prst="rect">
            <a:avLst/>
          </a:prstGeom>
          <a:noFill/>
          <a:ln/>
        </p:spPr>
        <p:txBody>
          <a:bodyPr wrap="square" lIns="0" tIns="0" rIns="0" bIns="0" rtlCol="0" anchor="t"/>
          <a:lstStyle/>
          <a:p>
            <a:pPr algn="r" indent="0" marL="0">
              <a:buNone/>
            </a:pPr>
            <a:r>
              <a:rPr lang="en-US" sz="950" b="1" dirty="0">
                <a:solidFill>
                  <a:srgbClr val="0A6B5E"/>
                </a:solidFill>
                <a:latin typeface="Arial" pitchFamily="34" charset="0"/>
                <a:ea typeface="Arial" pitchFamily="34" charset="-122"/>
                <a:cs typeface="Arial" pitchFamily="34" charset="-120"/>
              </a:rPr>
              <a:t>الانتماء </a:t>
            </a:r>
            <a:pPr algn="r" indent="0" marL="0">
              <a:buNone/>
            </a:pPr>
            <a:r>
              <a:rPr lang="en-US" sz="950" dirty="0">
                <a:solidFill>
                  <a:srgbClr val="15171C"/>
                </a:solidFill>
                <a:latin typeface="Arial" pitchFamily="34" charset="0"/>
                <a:ea typeface="Arial" pitchFamily="34" charset="-122"/>
                <a:cs typeface="Arial" pitchFamily="34" charset="-120"/>
              </a:rPr>
              <a:t>القسم / المخبر / الكلية / الجامعة.</a:t>
            </a:r>
            <a:endParaRPr lang="en-US" sz="1000" dirty="0"/>
          </a:p>
        </p:txBody>
      </p:sp>
      <p:sp>
        <p:nvSpPr>
          <p:cNvPr id="32" name="Text 30"/>
          <p:cNvSpPr/>
          <p:nvPr/>
        </p:nvSpPr>
        <p:spPr>
          <a:xfrm>
            <a:off x="457200" y="3300984"/>
            <a:ext cx="3186684" cy="548640"/>
          </a:xfrm>
          <a:prstGeom prst="rect">
            <a:avLst/>
          </a:prstGeom>
          <a:noFill/>
          <a:ln/>
        </p:spPr>
        <p:txBody>
          <a:bodyPr wrap="square" lIns="0" tIns="0" rIns="0" bIns="0" rtlCol="0" anchor="t"/>
          <a:lstStyle/>
          <a:p>
            <a:pPr algn="r" indent="0" marL="0">
              <a:buNone/>
            </a:pPr>
            <a:r>
              <a:rPr lang="en-US" sz="950" b="1" dirty="0">
                <a:solidFill>
                  <a:srgbClr val="0A6B5E"/>
                </a:solidFill>
                <a:latin typeface="Arial" pitchFamily="34" charset="0"/>
                <a:ea typeface="Arial" pitchFamily="34" charset="-122"/>
                <a:cs typeface="Arial" pitchFamily="34" charset="-120"/>
              </a:rPr>
              <a:t>الملخص </a:t>
            </a:r>
            <a:pPr algn="r" indent="0" marL="0">
              <a:buNone/>
            </a:pPr>
            <a:r>
              <a:rPr lang="en-US" sz="950" dirty="0">
                <a:solidFill>
                  <a:srgbClr val="15171C"/>
                </a:solidFill>
                <a:latin typeface="Arial" pitchFamily="34" charset="0"/>
                <a:ea typeface="Arial" pitchFamily="34" charset="-122"/>
                <a:cs typeface="Arial" pitchFamily="34" charset="-120"/>
              </a:rPr>
              <a:t>250 كلمة كحد أقصى، بالعربية أو الفرنسية أو الإنجليزية: الهدف والمنهجية وأهم النتائج.</a:t>
            </a:r>
            <a:endParaRPr lang="en-US" sz="1000" dirty="0"/>
          </a:p>
        </p:txBody>
      </p:sp>
      <p:sp>
        <p:nvSpPr>
          <p:cNvPr id="33" name="Text 31"/>
          <p:cNvSpPr/>
          <p:nvPr/>
        </p:nvSpPr>
        <p:spPr>
          <a:xfrm>
            <a:off x="457200" y="3867912"/>
            <a:ext cx="3186684" cy="548640"/>
          </a:xfrm>
          <a:prstGeom prst="rect">
            <a:avLst/>
          </a:prstGeom>
          <a:noFill/>
          <a:ln/>
        </p:spPr>
        <p:txBody>
          <a:bodyPr wrap="square" lIns="0" tIns="0" rIns="0" bIns="0" rtlCol="0" anchor="t"/>
          <a:lstStyle/>
          <a:p>
            <a:pPr algn="r" indent="0" marL="0">
              <a:buNone/>
            </a:pPr>
            <a:r>
              <a:rPr lang="en-US" sz="950" b="1" dirty="0">
                <a:solidFill>
                  <a:srgbClr val="0A6B5E"/>
                </a:solidFill>
                <a:latin typeface="Arial" pitchFamily="34" charset="0"/>
                <a:ea typeface="Arial" pitchFamily="34" charset="-122"/>
                <a:cs typeface="Arial" pitchFamily="34" charset="-120"/>
              </a:rPr>
              <a:t>الكلمات المفتاحية </a:t>
            </a:r>
            <a:pPr algn="r" indent="0" marL="0">
              <a:buNone/>
            </a:pPr>
            <a:r>
              <a:rPr lang="en-US" sz="950" dirty="0">
                <a:solidFill>
                  <a:srgbClr val="15171C"/>
                </a:solidFill>
                <a:latin typeface="Arial" pitchFamily="34" charset="0"/>
                <a:ea typeface="Arial" pitchFamily="34" charset="-122"/>
                <a:cs typeface="Arial" pitchFamily="34" charset="-120"/>
              </a:rPr>
              <a:t>من 5 إلى 6 كلمات مفتاحية.</a:t>
            </a:r>
            <a:endParaRPr lang="en-US" sz="1000" dirty="0"/>
          </a:p>
        </p:txBody>
      </p:sp>
      <p:sp>
        <p:nvSpPr>
          <p:cNvPr id="34" name="Text 32"/>
          <p:cNvSpPr/>
          <p:nvPr/>
        </p:nvSpPr>
        <p:spPr>
          <a:xfrm>
            <a:off x="457200" y="4434840"/>
            <a:ext cx="3186684" cy="548640"/>
          </a:xfrm>
          <a:prstGeom prst="rect">
            <a:avLst/>
          </a:prstGeom>
          <a:noFill/>
          <a:ln/>
        </p:spPr>
        <p:txBody>
          <a:bodyPr wrap="square" lIns="0" tIns="0" rIns="0" bIns="0" rtlCol="0" anchor="t"/>
          <a:lstStyle/>
          <a:p>
            <a:pPr algn="r" indent="0" marL="0">
              <a:buNone/>
            </a:pPr>
            <a:r>
              <a:rPr lang="en-US" sz="950" b="1" dirty="0">
                <a:solidFill>
                  <a:srgbClr val="0A6B5E"/>
                </a:solidFill>
                <a:latin typeface="Arial" pitchFamily="34" charset="0"/>
                <a:ea typeface="Arial" pitchFamily="34" charset="-122"/>
                <a:cs typeface="Arial" pitchFamily="34" charset="-120"/>
              </a:rPr>
              <a:t>المحور العلمي </a:t>
            </a:r>
            <a:pPr algn="r" indent="0" marL="0">
              <a:buNone/>
            </a:pPr>
            <a:r>
              <a:rPr lang="en-US" sz="950" dirty="0">
                <a:solidFill>
                  <a:srgbClr val="15171C"/>
                </a:solidFill>
                <a:latin typeface="Arial" pitchFamily="34" charset="0"/>
                <a:ea typeface="Arial" pitchFamily="34" charset="-122"/>
                <a:cs typeface="Arial" pitchFamily="34" charset="-120"/>
              </a:rPr>
              <a:t>اختيار المحور المناسب (من 1 إلى 5).</a:t>
            </a:r>
            <a:endParaRPr lang="en-US" sz="1000" dirty="0"/>
          </a:p>
        </p:txBody>
      </p:sp>
      <p:sp>
        <p:nvSpPr>
          <p:cNvPr id="35" name="Text 33"/>
          <p:cNvSpPr/>
          <p:nvPr/>
        </p:nvSpPr>
        <p:spPr>
          <a:xfrm>
            <a:off x="457200" y="5001768"/>
            <a:ext cx="3186684" cy="548640"/>
          </a:xfrm>
          <a:prstGeom prst="rect">
            <a:avLst/>
          </a:prstGeom>
          <a:noFill/>
          <a:ln/>
        </p:spPr>
        <p:txBody>
          <a:bodyPr wrap="square" lIns="0" tIns="0" rIns="0" bIns="0" rtlCol="0" anchor="t"/>
          <a:lstStyle/>
          <a:p>
            <a:pPr algn="r" indent="0" marL="0">
              <a:buNone/>
            </a:pPr>
            <a:r>
              <a:rPr lang="en-US" sz="950" b="1" dirty="0">
                <a:solidFill>
                  <a:srgbClr val="0A6B5E"/>
                </a:solidFill>
                <a:latin typeface="Arial" pitchFamily="34" charset="0"/>
                <a:ea typeface="Arial" pitchFamily="34" charset="-122"/>
                <a:cs typeface="Arial" pitchFamily="34" charset="-120"/>
              </a:rPr>
              <a:t>نوع المشاركة </a:t>
            </a:r>
            <a:pPr algn="r" indent="0" marL="0">
              <a:buNone/>
            </a:pPr>
            <a:r>
              <a:rPr lang="en-US" sz="950" dirty="0">
                <a:solidFill>
                  <a:srgbClr val="15171C"/>
                </a:solidFill>
                <a:latin typeface="Arial" pitchFamily="34" charset="0"/>
                <a:ea typeface="Arial" pitchFamily="34" charset="-122"/>
                <a:cs typeface="Arial" pitchFamily="34" charset="-120"/>
              </a:rPr>
              <a:t>مداخلة شفوية أو ملصق (نموذج A0 متاح).</a:t>
            </a:r>
            <a:endParaRPr lang="en-US" sz="1000" dirty="0"/>
          </a:p>
        </p:txBody>
      </p:sp>
      <p:sp>
        <p:nvSpPr>
          <p:cNvPr id="36" name="Shape 34"/>
          <p:cNvSpPr/>
          <p:nvPr/>
        </p:nvSpPr>
        <p:spPr>
          <a:xfrm>
            <a:off x="457200" y="5715000"/>
            <a:ext cx="6647688" cy="1234440"/>
          </a:xfrm>
          <a:prstGeom prst="roundRect">
            <a:avLst>
              <a:gd name="adj" fmla="val 7407"/>
            </a:avLst>
          </a:prstGeom>
          <a:solidFill>
            <a:srgbClr val="15171C"/>
          </a:solidFill>
          <a:ln w="12700">
            <a:solidFill>
              <a:srgbClr val="15171C"/>
            </a:solidFill>
            <a:prstDash val="solid"/>
          </a:ln>
        </p:spPr>
      </p:sp>
      <p:sp>
        <p:nvSpPr>
          <p:cNvPr id="37" name="Text 35"/>
          <p:cNvSpPr/>
          <p:nvPr/>
        </p:nvSpPr>
        <p:spPr>
          <a:xfrm>
            <a:off x="640080" y="5806440"/>
            <a:ext cx="6281928" cy="1097280"/>
          </a:xfrm>
          <a:prstGeom prst="rect">
            <a:avLst/>
          </a:prstGeom>
          <a:noFill/>
          <a:ln/>
        </p:spPr>
        <p:txBody>
          <a:bodyPr wrap="square" lIns="0" tIns="0" rIns="0" bIns="0" rtlCol="0" anchor="t"/>
          <a:lstStyle/>
          <a:p>
            <a:pPr algn="r" indent="0" marL="0">
              <a:buNone/>
            </a:pPr>
            <a:r>
              <a:rPr lang="en-US" sz="1050" b="1" dirty="0">
                <a:solidFill>
                  <a:srgbClr val="F2B233"/>
                </a:solidFill>
                <a:latin typeface="Arial" pitchFamily="34" charset="0"/>
                <a:ea typeface="Arial" pitchFamily="34" charset="-122"/>
                <a:cs typeface="Arial" pitchFamily="34" charset="-120"/>
              </a:rPr>
              <a:t>التسجيل وتقديم الملخصات</a:t>
            </a:r>
            <a:endParaRPr lang="en-US" sz="1000" dirty="0"/>
          </a:p>
          <a:p>
            <a:pPr algn="r" indent="0" marL="0">
              <a:buNone/>
            </a:pPr>
            <a:r>
              <a:rPr lang="en-US" sz="950" dirty="0">
                <a:solidFill>
                  <a:srgbClr val="FFFFFF"/>
                </a:solidFill>
                <a:latin typeface="Arial" pitchFamily="34" charset="0"/>
                <a:ea typeface="Arial" pitchFamily="34" charset="-122"/>
                <a:cs typeface="Arial" pitchFamily="34" charset="-120"/>
              </a:rPr>
              <a:t>يُدعى طلبة الدكتوراه والباحثون إلى إرسال ملخصاتهم لجلسة الملصقات أو للمداخلات الشفوية (الاسم واللقب، البريد المؤسساتي، نوع المداخلة، عنوان الملخص).</a:t>
            </a:r>
            <a:endParaRPr lang="en-US" sz="1000" dirty="0"/>
          </a:p>
          <a:p>
            <a:pPr algn="r" indent="0" marL="0">
              <a:buNone/>
            </a:pPr>
            <a:r>
              <a:rPr lang="en-US" sz="950" b="1" dirty="0">
                <a:solidFill>
                  <a:srgbClr val="F2B233"/>
                </a:solidFill>
                <a:latin typeface="Arial" pitchFamily="34" charset="0"/>
                <a:ea typeface="Arial" pitchFamily="34" charset="-122"/>
                <a:cs typeface="Arial" pitchFamily="34" charset="-120"/>
              </a:rPr>
              <a:t>سيُعلن عن رابط الاستمارة قريبا.</a:t>
            </a:r>
            <a:endParaRPr lang="en-US" sz="1000" dirty="0"/>
          </a:p>
        </p:txBody>
      </p:sp>
      <p:sp>
        <p:nvSpPr>
          <p:cNvPr id="38" name="Shape 36"/>
          <p:cNvSpPr/>
          <p:nvPr/>
        </p:nvSpPr>
        <p:spPr>
          <a:xfrm>
            <a:off x="457200" y="7086600"/>
            <a:ext cx="6647688" cy="777240"/>
          </a:xfrm>
          <a:prstGeom prst="roundRect">
            <a:avLst>
              <a:gd name="adj" fmla="val 11765"/>
            </a:avLst>
          </a:prstGeom>
          <a:solidFill>
            <a:srgbClr val="15171C"/>
          </a:solidFill>
          <a:ln w="12700">
            <a:solidFill>
              <a:srgbClr val="15171C"/>
            </a:solidFill>
            <a:prstDash val="solid"/>
          </a:ln>
        </p:spPr>
      </p:sp>
      <p:sp>
        <p:nvSpPr>
          <p:cNvPr id="39" name="Text 37"/>
          <p:cNvSpPr/>
          <p:nvPr/>
        </p:nvSpPr>
        <p:spPr>
          <a:xfrm>
            <a:off x="640080" y="7159752"/>
            <a:ext cx="6281928" cy="640080"/>
          </a:xfrm>
          <a:prstGeom prst="rect">
            <a:avLst/>
          </a:prstGeom>
          <a:noFill/>
          <a:ln/>
        </p:spPr>
        <p:txBody>
          <a:bodyPr wrap="square" lIns="0" tIns="0" rIns="0" bIns="0" rtlCol="0" anchor="t"/>
          <a:lstStyle/>
          <a:p>
            <a:pPr algn="r" indent="0" marL="0">
              <a:buNone/>
            </a:pPr>
            <a:r>
              <a:rPr lang="en-US" sz="1050" b="1" dirty="0">
                <a:solidFill>
                  <a:srgbClr val="F2B233"/>
                </a:solidFill>
                <a:latin typeface="Arial" pitchFamily="34" charset="0"/>
                <a:ea typeface="Arial" pitchFamily="34" charset="-122"/>
                <a:cs typeface="Arial" pitchFamily="34" charset="-120"/>
              </a:rPr>
              <a:t>أعمال اليوم العلمي</a:t>
            </a:r>
            <a:endParaRPr lang="en-US" sz="1000" dirty="0"/>
          </a:p>
          <a:p>
            <a:pPr algn="r" indent="0" marL="0">
              <a:buNone/>
            </a:pPr>
            <a:r>
              <a:rPr lang="en-US" sz="950" dirty="0">
                <a:solidFill>
                  <a:srgbClr val="FFFFFF"/>
                </a:solidFill>
                <a:latin typeface="Arial" pitchFamily="34" charset="0"/>
                <a:ea typeface="Arial" pitchFamily="34" charset="-122"/>
                <a:cs typeface="Arial" pitchFamily="34" charset="-120"/>
              </a:rPr>
              <a:t>ستُجمع الملخصات المقبولة في كتاب ملخصات اليوم العلمي (التفاصيل ستحدد لاحقا).</a:t>
            </a:r>
            <a:endParaRPr lang="en-US" sz="1000" dirty="0"/>
          </a:p>
        </p:txBody>
      </p:sp>
      <p:sp>
        <p:nvSpPr>
          <p:cNvPr id="40" name="Text 38"/>
          <p:cNvSpPr/>
          <p:nvPr/>
        </p:nvSpPr>
        <p:spPr>
          <a:xfrm>
            <a:off x="457200" y="8046720"/>
            <a:ext cx="6647688" cy="292608"/>
          </a:xfrm>
          <a:prstGeom prst="rect">
            <a:avLst/>
          </a:prstGeom>
          <a:noFill/>
          <a:ln/>
        </p:spPr>
        <p:txBody>
          <a:bodyPr wrap="square" lIns="0" tIns="0" rIns="0" bIns="0" rtlCol="0" anchor="t"/>
          <a:lstStyle/>
          <a:p>
            <a:pPr rtl="1" algn="r" indent="0" marL="0">
              <a:buNone/>
            </a:pPr>
            <a:r>
              <a:rPr lang="en-US" sz="1400" b="1" dirty="0">
                <a:solidFill>
                  <a:srgbClr val="0A6B5E"/>
                </a:solidFill>
                <a:latin typeface="Georgia" pitchFamily="34" charset="0"/>
                <a:ea typeface="Georgia" pitchFamily="34" charset="-122"/>
                <a:cs typeface="Georgia" pitchFamily="34" charset="-120"/>
              </a:rPr>
              <a:t>البرنامج العام</a:t>
            </a:r>
            <a:endParaRPr lang="en-US" sz="1400" dirty="0"/>
          </a:p>
        </p:txBody>
      </p:sp>
      <p:sp>
        <p:nvSpPr>
          <p:cNvPr id="41" name="Shape 39"/>
          <p:cNvSpPr/>
          <p:nvPr/>
        </p:nvSpPr>
        <p:spPr>
          <a:xfrm>
            <a:off x="457200" y="8357616"/>
            <a:ext cx="6647688" cy="0"/>
          </a:xfrm>
          <a:prstGeom prst="line">
            <a:avLst/>
          </a:prstGeom>
          <a:noFill/>
          <a:ln w="19050">
            <a:solidFill>
              <a:srgbClr val="DDD8CF"/>
            </a:solidFill>
            <a:prstDash val="solid"/>
          </a:ln>
        </p:spPr>
      </p:sp>
      <p:graphicFrame>
        <p:nvGraphicFramePr>
          <p:cNvPr id="4" name="Table 0"/>
          <p:cNvGraphicFramePr>
            <a:graphicFrameLocks noGrp="1"/>
          </p:cNvGraphicFramePr>
          <p:nvPr>
            <p:extLst>
              <p:ext uri="{D42A27DB-BD31-4B8C-83A1-F6EECF244321}">
                <p14:modId xmlns:p14="http://schemas.microsoft.com/office/powerpoint/2010/main" val="1579011935"/>
              </p:ext>
            </p:extLst>
          </p:nvPr>
        </p:nvGraphicFramePr>
        <p:xfrm>
          <a:off x="457200" y="8458200"/>
          <a:ext cx="6647688" cy="914400"/>
        </p:xfrm>
        <a:graphic>
          <a:graphicData uri="http://schemas.openxmlformats.org/drawingml/2006/table">
            <a:tbl>
              <a:tblPr/>
              <a:tblGrid>
                <a:gridCol w="5458968"/>
                <a:gridCol w="1188720"/>
              </a:tblGrid>
              <a:tr h="0">
                <a:tc>
                  <a:txBody>
                    <a:bodyPr/>
                    <a:lstStyle/>
                    <a:p>
                      <a:pPr algn="r" indent="0" marL="0">
                        <a:buNone/>
                      </a:pPr>
                      <a:r>
                        <a:rPr lang="en-US" sz="950" dirty="0">
                          <a:solidFill>
                            <a:srgbClr val="000000"/>
                          </a:solidFill>
                          <a:latin typeface="Arial" pitchFamily="34" charset="0"/>
                          <a:ea typeface="Arial" pitchFamily="34" charset="-122"/>
                          <a:cs typeface="Arial" pitchFamily="34" charset="-120"/>
                        </a:rPr>
                        <a:t>استقبال المشاركين وكلمات الافتتاح. كلمة ترحيب لمدير المخبر وكلمات السلطات الجامعية.</a:t>
                      </a:r>
                      <a:endParaRPr lang="en-US" sz="950" dirty="0">
                        <a:latin typeface="Arial" charset="0"/>
                        <a:ea typeface="Arial" charset="0"/>
                        <a:cs typeface="Arial" charset="0"/>
                      </a:endParaRPr>
                    </a:p>
                  </a:txBody>
                  <a:tcPr marL="91440" marR="91440" marT="45720" marB="45720" anchor="t">
                    <a:lnL w="6350" cap="flat" cmpd="sng" algn="ctr">
                      <a:solidFill>
                        <a:srgbClr val="DDD8CF"/>
                      </a:solidFill>
                      <a:prstDash val="solid"/>
                      <a:round/>
                      <a:headEnd type="none" w="med" len="med"/>
                      <a:tailEnd type="none" w="med" len="med"/>
                    </a:lnL>
                    <a:lnR w="6350" cap="flat" cmpd="sng" algn="ctr">
                      <a:solidFill>
                        <a:srgbClr val="DDD8CF"/>
                      </a:solidFill>
                      <a:prstDash val="solid"/>
                      <a:round/>
                      <a:headEnd type="none" w="med" len="med"/>
                      <a:tailEnd type="none" w="med" len="med"/>
                    </a:lnR>
                    <a:lnT w="6350" cap="flat" cmpd="sng" algn="ctr">
                      <a:solidFill>
                        <a:srgbClr val="DDD8CF"/>
                      </a:solidFill>
                      <a:prstDash val="solid"/>
                      <a:round/>
                      <a:headEnd type="none" w="med" len="med"/>
                      <a:tailEnd type="none" w="med" len="med"/>
                    </a:lnT>
                    <a:lnB w="6350" cap="flat" cmpd="sng" algn="ctr">
                      <a:solidFill>
                        <a:srgbClr val="DDD8CF"/>
                      </a:solidFill>
                      <a:prstDash val="solid"/>
                      <a:round/>
                      <a:headEnd type="none" w="med" len="med"/>
                      <a:tailEnd type="none" w="med" len="med"/>
                    </a:lnB>
                  </a:tcPr>
                </a:tc>
                <a:tc>
                  <a:txBody>
                    <a:bodyPr/>
                    <a:lstStyle/>
                    <a:p>
                      <a:pPr algn="r" indent="0" marL="0">
                        <a:buNone/>
                      </a:pPr>
                      <a:r>
                        <a:rPr lang="en-US" sz="950" b="1" dirty="0">
                          <a:solidFill>
                            <a:srgbClr val="0A6B5E"/>
                          </a:solidFill>
                          <a:latin typeface="Arial" pitchFamily="34" charset="0"/>
                          <a:ea typeface="Arial" pitchFamily="34" charset="-122"/>
                          <a:cs typeface="Arial" pitchFamily="34" charset="-120"/>
                        </a:rPr>
                        <a:t>08:30 - 09:00</a:t>
                      </a:r>
                      <a:endParaRPr lang="en-US" sz="950" dirty="0">
                        <a:latin typeface="Arial" charset="0"/>
                        <a:ea typeface="Arial" charset="0"/>
                        <a:cs typeface="Arial" charset="0"/>
                      </a:endParaRPr>
                    </a:p>
                  </a:txBody>
                  <a:tcPr marL="91440" marR="91440" marT="45720" marB="45720" anchor="t">
                    <a:lnL w="6350" cap="flat" cmpd="sng" algn="ctr">
                      <a:solidFill>
                        <a:srgbClr val="DDD8CF"/>
                      </a:solidFill>
                      <a:prstDash val="solid"/>
                      <a:round/>
                      <a:headEnd type="none" w="med" len="med"/>
                      <a:tailEnd type="none" w="med" len="med"/>
                    </a:lnL>
                    <a:lnR w="6350" cap="flat" cmpd="sng" algn="ctr">
                      <a:solidFill>
                        <a:srgbClr val="DDD8CF"/>
                      </a:solidFill>
                      <a:prstDash val="solid"/>
                      <a:round/>
                      <a:headEnd type="none" w="med" len="med"/>
                      <a:tailEnd type="none" w="med" len="med"/>
                    </a:lnR>
                    <a:lnT w="6350" cap="flat" cmpd="sng" algn="ctr">
                      <a:solidFill>
                        <a:srgbClr val="DDD8CF"/>
                      </a:solidFill>
                      <a:prstDash val="solid"/>
                      <a:round/>
                      <a:headEnd type="none" w="med" len="med"/>
                      <a:tailEnd type="none" w="med" len="med"/>
                    </a:lnT>
                    <a:lnB w="6350" cap="flat" cmpd="sng" algn="ctr">
                      <a:solidFill>
                        <a:srgbClr val="DDD8CF"/>
                      </a:solidFill>
                      <a:prstDash val="solid"/>
                      <a:round/>
                      <a:headEnd type="none" w="med" len="med"/>
                      <a:tailEnd type="none" w="med" len="med"/>
                    </a:lnB>
                  </a:tcPr>
                </a:tc>
              </a:tr>
              <a:tr h="0">
                <a:tc>
                  <a:txBody>
                    <a:bodyPr/>
                    <a:lstStyle/>
                    <a:p>
                      <a:pPr algn="r" indent="0" marL="0">
                        <a:buNone/>
                      </a:pPr>
                      <a:r>
                        <a:rPr lang="en-US" sz="950" dirty="0">
                          <a:solidFill>
                            <a:srgbClr val="000000"/>
                          </a:solidFill>
                          <a:latin typeface="Arial" pitchFamily="34" charset="0"/>
                          <a:ea typeface="Arial" pitchFamily="34" charset="-122"/>
                          <a:cs typeface="Arial" pitchFamily="34" charset="-120"/>
                        </a:rPr>
                        <a:t>الجلسة 1: عرض محاور بحث ECP3M. المحاكاة متعددة المقاييس وDFT (Wien2k وFPLO) والمكونات الميكروية (SILVACO).</a:t>
                      </a:r>
                      <a:endParaRPr lang="en-US" sz="950" dirty="0">
                        <a:latin typeface="Arial" charset="0"/>
                        <a:ea typeface="Arial" charset="0"/>
                        <a:cs typeface="Arial" charset="0"/>
                      </a:endParaRPr>
                    </a:p>
                  </a:txBody>
                  <a:tcPr marL="91440" marR="91440" marT="45720" marB="45720" anchor="t">
                    <a:lnL w="6350" cap="flat" cmpd="sng" algn="ctr">
                      <a:solidFill>
                        <a:srgbClr val="DDD8CF"/>
                      </a:solidFill>
                      <a:prstDash val="solid"/>
                      <a:round/>
                      <a:headEnd type="none" w="med" len="med"/>
                      <a:tailEnd type="none" w="med" len="med"/>
                    </a:lnL>
                    <a:lnR w="6350" cap="flat" cmpd="sng" algn="ctr">
                      <a:solidFill>
                        <a:srgbClr val="DDD8CF"/>
                      </a:solidFill>
                      <a:prstDash val="solid"/>
                      <a:round/>
                      <a:headEnd type="none" w="med" len="med"/>
                      <a:tailEnd type="none" w="med" len="med"/>
                    </a:lnR>
                    <a:lnT w="6350" cap="flat" cmpd="sng" algn="ctr">
                      <a:solidFill>
                        <a:srgbClr val="DDD8CF"/>
                      </a:solidFill>
                      <a:prstDash val="solid"/>
                      <a:round/>
                      <a:headEnd type="none" w="med" len="med"/>
                      <a:tailEnd type="none" w="med" len="med"/>
                    </a:lnT>
                    <a:lnB w="6350" cap="flat" cmpd="sng" algn="ctr">
                      <a:solidFill>
                        <a:srgbClr val="DDD8CF"/>
                      </a:solidFill>
                      <a:prstDash val="solid"/>
                      <a:round/>
                      <a:headEnd type="none" w="med" len="med"/>
                      <a:tailEnd type="none" w="med" len="med"/>
                    </a:lnB>
                  </a:tcPr>
                </a:tc>
                <a:tc>
                  <a:txBody>
                    <a:bodyPr/>
                    <a:lstStyle/>
                    <a:p>
                      <a:pPr algn="r" indent="0" marL="0">
                        <a:buNone/>
                      </a:pPr>
                      <a:r>
                        <a:rPr lang="en-US" sz="950" b="1" dirty="0">
                          <a:solidFill>
                            <a:srgbClr val="0A6B5E"/>
                          </a:solidFill>
                          <a:latin typeface="Arial" pitchFamily="34" charset="0"/>
                          <a:ea typeface="Arial" pitchFamily="34" charset="-122"/>
                          <a:cs typeface="Arial" pitchFamily="34" charset="-120"/>
                        </a:rPr>
                        <a:t>09:00 - 10:30</a:t>
                      </a:r>
                      <a:endParaRPr lang="en-US" sz="950" dirty="0">
                        <a:latin typeface="Arial" charset="0"/>
                        <a:ea typeface="Arial" charset="0"/>
                        <a:cs typeface="Arial" charset="0"/>
                      </a:endParaRPr>
                    </a:p>
                  </a:txBody>
                  <a:tcPr marL="91440" marR="91440" marT="45720" marB="45720" anchor="t">
                    <a:lnL w="6350" cap="flat" cmpd="sng" algn="ctr">
                      <a:solidFill>
                        <a:srgbClr val="DDD8CF"/>
                      </a:solidFill>
                      <a:prstDash val="solid"/>
                      <a:round/>
                      <a:headEnd type="none" w="med" len="med"/>
                      <a:tailEnd type="none" w="med" len="med"/>
                    </a:lnL>
                    <a:lnR w="6350" cap="flat" cmpd="sng" algn="ctr">
                      <a:solidFill>
                        <a:srgbClr val="DDD8CF"/>
                      </a:solidFill>
                      <a:prstDash val="solid"/>
                      <a:round/>
                      <a:headEnd type="none" w="med" len="med"/>
                      <a:tailEnd type="none" w="med" len="med"/>
                    </a:lnR>
                    <a:lnT w="6350" cap="flat" cmpd="sng" algn="ctr">
                      <a:solidFill>
                        <a:srgbClr val="DDD8CF"/>
                      </a:solidFill>
                      <a:prstDash val="solid"/>
                      <a:round/>
                      <a:headEnd type="none" w="med" len="med"/>
                      <a:tailEnd type="none" w="med" len="med"/>
                    </a:lnT>
                    <a:lnB w="6350" cap="flat" cmpd="sng" algn="ctr">
                      <a:solidFill>
                        <a:srgbClr val="DDD8CF"/>
                      </a:solidFill>
                      <a:prstDash val="solid"/>
                      <a:round/>
                      <a:headEnd type="none" w="med" len="med"/>
                      <a:tailEnd type="none" w="med" len="med"/>
                    </a:lnB>
                  </a:tcPr>
                </a:tc>
              </a:tr>
              <a:tr h="0">
                <a:tc>
                  <a:txBody>
                    <a:bodyPr/>
                    <a:lstStyle/>
                    <a:p>
                      <a:pPr algn="r" indent="0" marL="0">
                        <a:buNone/>
                      </a:pPr>
                      <a:r>
                        <a:rPr lang="en-US" sz="950" dirty="0">
                          <a:solidFill>
                            <a:srgbClr val="000000"/>
                          </a:solidFill>
                          <a:latin typeface="Arial" pitchFamily="34" charset="0"/>
                          <a:ea typeface="Arial" pitchFamily="34" charset="-122"/>
                          <a:cs typeface="Arial" pitchFamily="34" charset="-120"/>
                        </a:rPr>
                        <a:t>الجلسة الشفوية: طلبة الدكتوراه وضيوف الشرف. عروض قصيرة يتبعها نقاش.</a:t>
                      </a:r>
                      <a:endParaRPr lang="en-US" sz="950" dirty="0">
                        <a:latin typeface="Arial" charset="0"/>
                        <a:ea typeface="Arial" charset="0"/>
                        <a:cs typeface="Arial" charset="0"/>
                      </a:endParaRPr>
                    </a:p>
                  </a:txBody>
                  <a:tcPr marL="91440" marR="91440" marT="45720" marB="45720" anchor="t">
                    <a:lnL w="6350" cap="flat" cmpd="sng" algn="ctr">
                      <a:solidFill>
                        <a:srgbClr val="DDD8CF"/>
                      </a:solidFill>
                      <a:prstDash val="solid"/>
                      <a:round/>
                      <a:headEnd type="none" w="med" len="med"/>
                      <a:tailEnd type="none" w="med" len="med"/>
                    </a:lnL>
                    <a:lnR w="6350" cap="flat" cmpd="sng" algn="ctr">
                      <a:solidFill>
                        <a:srgbClr val="DDD8CF"/>
                      </a:solidFill>
                      <a:prstDash val="solid"/>
                      <a:round/>
                      <a:headEnd type="none" w="med" len="med"/>
                      <a:tailEnd type="none" w="med" len="med"/>
                    </a:lnR>
                    <a:lnT w="6350" cap="flat" cmpd="sng" algn="ctr">
                      <a:solidFill>
                        <a:srgbClr val="DDD8CF"/>
                      </a:solidFill>
                      <a:prstDash val="solid"/>
                      <a:round/>
                      <a:headEnd type="none" w="med" len="med"/>
                      <a:tailEnd type="none" w="med" len="med"/>
                    </a:lnT>
                    <a:lnB w="6350" cap="flat" cmpd="sng" algn="ctr">
                      <a:solidFill>
                        <a:srgbClr val="DDD8CF"/>
                      </a:solidFill>
                      <a:prstDash val="solid"/>
                      <a:round/>
                      <a:headEnd type="none" w="med" len="med"/>
                      <a:tailEnd type="none" w="med" len="med"/>
                    </a:lnB>
                  </a:tcPr>
                </a:tc>
                <a:tc>
                  <a:txBody>
                    <a:bodyPr/>
                    <a:lstStyle/>
                    <a:p>
                      <a:pPr algn="r" indent="0" marL="0">
                        <a:buNone/>
                      </a:pPr>
                      <a:r>
                        <a:rPr lang="en-US" sz="950" b="1" dirty="0">
                          <a:solidFill>
                            <a:srgbClr val="0A6B5E"/>
                          </a:solidFill>
                          <a:latin typeface="Arial" pitchFamily="34" charset="0"/>
                          <a:ea typeface="Arial" pitchFamily="34" charset="-122"/>
                          <a:cs typeface="Arial" pitchFamily="34" charset="-120"/>
                        </a:rPr>
                        <a:t>10:45 - 12:30</a:t>
                      </a:r>
                      <a:endParaRPr lang="en-US" sz="950" dirty="0">
                        <a:latin typeface="Arial" charset="0"/>
                        <a:ea typeface="Arial" charset="0"/>
                        <a:cs typeface="Arial" charset="0"/>
                      </a:endParaRPr>
                    </a:p>
                  </a:txBody>
                  <a:tcPr marL="91440" marR="91440" marT="45720" marB="45720" anchor="t">
                    <a:lnL w="6350" cap="flat" cmpd="sng" algn="ctr">
                      <a:solidFill>
                        <a:srgbClr val="DDD8CF"/>
                      </a:solidFill>
                      <a:prstDash val="solid"/>
                      <a:round/>
                      <a:headEnd type="none" w="med" len="med"/>
                      <a:tailEnd type="none" w="med" len="med"/>
                    </a:lnL>
                    <a:lnR w="6350" cap="flat" cmpd="sng" algn="ctr">
                      <a:solidFill>
                        <a:srgbClr val="DDD8CF"/>
                      </a:solidFill>
                      <a:prstDash val="solid"/>
                      <a:round/>
                      <a:headEnd type="none" w="med" len="med"/>
                      <a:tailEnd type="none" w="med" len="med"/>
                    </a:lnR>
                    <a:lnT w="6350" cap="flat" cmpd="sng" algn="ctr">
                      <a:solidFill>
                        <a:srgbClr val="DDD8CF"/>
                      </a:solidFill>
                      <a:prstDash val="solid"/>
                      <a:round/>
                      <a:headEnd type="none" w="med" len="med"/>
                      <a:tailEnd type="none" w="med" len="med"/>
                    </a:lnT>
                    <a:lnB w="6350" cap="flat" cmpd="sng" algn="ctr">
                      <a:solidFill>
                        <a:srgbClr val="DDD8CF"/>
                      </a:solidFill>
                      <a:prstDash val="solid"/>
                      <a:round/>
                      <a:headEnd type="none" w="med" len="med"/>
                      <a:tailEnd type="none" w="med" len="med"/>
                    </a:lnB>
                  </a:tcPr>
                </a:tc>
              </a:tr>
              <a:tr h="0">
                <a:tc>
                  <a:txBody>
                    <a:bodyPr/>
                    <a:lstStyle/>
                    <a:p>
                      <a:pPr algn="r" indent="0" marL="0">
                        <a:buNone/>
                      </a:pPr>
                      <a:r>
                        <a:rPr lang="en-US" sz="950" dirty="0">
                          <a:solidFill>
                            <a:srgbClr val="000000"/>
                          </a:solidFill>
                          <a:latin typeface="Arial" pitchFamily="34" charset="0"/>
                          <a:ea typeface="Arial" pitchFamily="34" charset="-122"/>
                          <a:cs typeface="Arial" pitchFamily="34" charset="-120"/>
                        </a:rPr>
                        <a:t>جلسة الملصقات وعروض تقنيات المحاكاة. الملصقات في القاعة وورشات عرض برامج الحساب.</a:t>
                      </a:r>
                      <a:endParaRPr lang="en-US" sz="950" dirty="0">
                        <a:latin typeface="Arial" charset="0"/>
                        <a:ea typeface="Arial" charset="0"/>
                        <a:cs typeface="Arial" charset="0"/>
                      </a:endParaRPr>
                    </a:p>
                  </a:txBody>
                  <a:tcPr marL="91440" marR="91440" marT="45720" marB="45720" anchor="t">
                    <a:lnL w="6350" cap="flat" cmpd="sng" algn="ctr">
                      <a:solidFill>
                        <a:srgbClr val="DDD8CF"/>
                      </a:solidFill>
                      <a:prstDash val="solid"/>
                      <a:round/>
                      <a:headEnd type="none" w="med" len="med"/>
                      <a:tailEnd type="none" w="med" len="med"/>
                    </a:lnL>
                    <a:lnR w="6350" cap="flat" cmpd="sng" algn="ctr">
                      <a:solidFill>
                        <a:srgbClr val="DDD8CF"/>
                      </a:solidFill>
                      <a:prstDash val="solid"/>
                      <a:round/>
                      <a:headEnd type="none" w="med" len="med"/>
                      <a:tailEnd type="none" w="med" len="med"/>
                    </a:lnR>
                    <a:lnT w="6350" cap="flat" cmpd="sng" algn="ctr">
                      <a:solidFill>
                        <a:srgbClr val="DDD8CF"/>
                      </a:solidFill>
                      <a:prstDash val="solid"/>
                      <a:round/>
                      <a:headEnd type="none" w="med" len="med"/>
                      <a:tailEnd type="none" w="med" len="med"/>
                    </a:lnT>
                    <a:lnB w="6350" cap="flat" cmpd="sng" algn="ctr">
                      <a:solidFill>
                        <a:srgbClr val="DDD8CF"/>
                      </a:solidFill>
                      <a:prstDash val="solid"/>
                      <a:round/>
                      <a:headEnd type="none" w="med" len="med"/>
                      <a:tailEnd type="none" w="med" len="med"/>
                    </a:lnB>
                  </a:tcPr>
                </a:tc>
                <a:tc>
                  <a:txBody>
                    <a:bodyPr/>
                    <a:lstStyle/>
                    <a:p>
                      <a:pPr algn="r" indent="0" marL="0">
                        <a:buNone/>
                      </a:pPr>
                      <a:r>
                        <a:rPr lang="en-US" sz="950" b="1" dirty="0">
                          <a:solidFill>
                            <a:srgbClr val="0A6B5E"/>
                          </a:solidFill>
                          <a:latin typeface="Arial" pitchFamily="34" charset="0"/>
                          <a:ea typeface="Arial" pitchFamily="34" charset="-122"/>
                          <a:cs typeface="Arial" pitchFamily="34" charset="-120"/>
                        </a:rPr>
                        <a:t>14:00 - 16:00</a:t>
                      </a:r>
                      <a:endParaRPr lang="en-US" sz="950" dirty="0">
                        <a:latin typeface="Arial" charset="0"/>
                        <a:ea typeface="Arial" charset="0"/>
                        <a:cs typeface="Arial" charset="0"/>
                      </a:endParaRPr>
                    </a:p>
                  </a:txBody>
                  <a:tcPr marL="91440" marR="91440" marT="45720" marB="45720" anchor="t">
                    <a:lnL w="6350" cap="flat" cmpd="sng" algn="ctr">
                      <a:solidFill>
                        <a:srgbClr val="DDD8CF"/>
                      </a:solidFill>
                      <a:prstDash val="solid"/>
                      <a:round/>
                      <a:headEnd type="none" w="med" len="med"/>
                      <a:tailEnd type="none" w="med" len="med"/>
                    </a:lnL>
                    <a:lnR w="6350" cap="flat" cmpd="sng" algn="ctr">
                      <a:solidFill>
                        <a:srgbClr val="DDD8CF"/>
                      </a:solidFill>
                      <a:prstDash val="solid"/>
                      <a:round/>
                      <a:headEnd type="none" w="med" len="med"/>
                      <a:tailEnd type="none" w="med" len="med"/>
                    </a:lnR>
                    <a:lnT w="6350" cap="flat" cmpd="sng" algn="ctr">
                      <a:solidFill>
                        <a:srgbClr val="DDD8CF"/>
                      </a:solidFill>
                      <a:prstDash val="solid"/>
                      <a:round/>
                      <a:headEnd type="none" w="med" len="med"/>
                      <a:tailEnd type="none" w="med" len="med"/>
                    </a:lnT>
                    <a:lnB w="6350" cap="flat" cmpd="sng" algn="ctr">
                      <a:solidFill>
                        <a:srgbClr val="DDD8CF"/>
                      </a:solidFill>
                      <a:prstDash val="solid"/>
                      <a:round/>
                      <a:headEnd type="none" w="med" len="med"/>
                      <a:tailEnd type="none" w="med" len="med"/>
                    </a:lnB>
                  </a:tcPr>
                </a:tc>
              </a:tr>
            </a:tbl>
          </a:graphicData>
        </a:graphic>
      </p:graphicFrame>
      <p:sp>
        <p:nvSpPr>
          <p:cNvPr id="43" name="Text 40"/>
          <p:cNvSpPr/>
          <p:nvPr/>
        </p:nvSpPr>
        <p:spPr>
          <a:xfrm>
            <a:off x="457200" y="10195560"/>
            <a:ext cx="6647688" cy="274320"/>
          </a:xfrm>
          <a:prstGeom prst="rect">
            <a:avLst/>
          </a:prstGeom>
          <a:noFill/>
          <a:ln/>
        </p:spPr>
        <p:txBody>
          <a:bodyPr wrap="square" lIns="0" tIns="0" rIns="0" bIns="0" rtlCol="0" anchor="t"/>
          <a:lstStyle/>
          <a:p>
            <a:pPr rtl="1" algn="r" indent="0" marL="0">
              <a:buNone/>
            </a:pPr>
            <a:r>
              <a:rPr lang="en-US" sz="850" dirty="0">
                <a:solidFill>
                  <a:srgbClr val="5B6068"/>
                </a:solidFill>
                <a:latin typeface="Arial" pitchFamily="34" charset="0"/>
                <a:ea typeface="Arial" pitchFamily="34" charset="-122"/>
                <a:cs typeface="Arial" pitchFamily="34" charset="-120"/>
              </a:rPr>
              <a:t>المدرج العام، كلية العلوم الدقيقة والإعلام الآلي، جامعة عبد الحميد بن باديس مستغانم</a:t>
            </a:r>
            <a:endParaRPr lang="en-US" sz="85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3</Slides>
  <Notes>3</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3</vt:i4>
      </vt:variant>
    </vt:vector>
  </HeadingPairs>
  <TitlesOfParts>
    <vt:vector size="6" baseType="lpstr">
      <vt:lpstr>Arial</vt:lpstr>
      <vt:lpstr>Calibri</vt:lpstr>
      <vt:lpstr>Office Theme</vt:lpstr>
      <vt:lpstr>Slide 1</vt:lpstr>
      <vt:lpstr>Slide 2</vt:lpstr>
      <vt:lpstr>Slide 3</vt:lpstr>
    </vt:vector>
  </TitlesOfParts>
  <Company>ECP3M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اليوم العلمي لمخبر ECP3M</dc:title>
  <dc:subject>الابتكار والبحث وآفاق مخبر ECP3M</dc:subject>
  <dc:creator>Laboratoire ECP3M</dc:creator>
  <cp:lastModifiedBy>Laboratoire ECP3M</cp:lastModifiedBy>
  <cp:revision>1</cp:revision>
  <dcterms:created xsi:type="dcterms:W3CDTF">2026-10-16T23:45:23Z</dcterms:created>
  <dcterms:modified xsi:type="dcterms:W3CDTF">2026-10-16T23:45:23Z</dcterms:modified>
</cp:coreProperties>
</file>